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5203150" cy="32404050"/>
  <p:notesSz cx="6858000" cy="9144000"/>
  <p:defaultTextStyle>
    <a:defPPr>
      <a:defRPr lang="en-US"/>
    </a:defPPr>
    <a:lvl1pPr algn="l" rtl="0" fontAlgn="base">
      <a:spcBef>
        <a:spcPct val="0"/>
      </a:spcBef>
      <a:spcAft>
        <a:spcPct val="0"/>
      </a:spcAft>
      <a:defRPr sz="6500" kern="1200">
        <a:solidFill>
          <a:schemeClr val="tx1"/>
        </a:solidFill>
        <a:latin typeface="Arial" pitchFamily="34" charset="0"/>
        <a:ea typeface="+mn-ea"/>
        <a:cs typeface="B Lotus" pitchFamily="2" charset="-78"/>
      </a:defRPr>
    </a:lvl1pPr>
    <a:lvl2pPr marL="411480" algn="l" rtl="0" fontAlgn="base">
      <a:spcBef>
        <a:spcPct val="0"/>
      </a:spcBef>
      <a:spcAft>
        <a:spcPct val="0"/>
      </a:spcAft>
      <a:defRPr sz="6500" kern="1200">
        <a:solidFill>
          <a:schemeClr val="tx1"/>
        </a:solidFill>
        <a:latin typeface="Arial" pitchFamily="34" charset="0"/>
        <a:ea typeface="+mn-ea"/>
        <a:cs typeface="B Lotus" pitchFamily="2" charset="-78"/>
      </a:defRPr>
    </a:lvl2pPr>
    <a:lvl3pPr marL="822960" algn="l" rtl="0" fontAlgn="base">
      <a:spcBef>
        <a:spcPct val="0"/>
      </a:spcBef>
      <a:spcAft>
        <a:spcPct val="0"/>
      </a:spcAft>
      <a:defRPr sz="6500" kern="1200">
        <a:solidFill>
          <a:schemeClr val="tx1"/>
        </a:solidFill>
        <a:latin typeface="Arial" pitchFamily="34" charset="0"/>
        <a:ea typeface="+mn-ea"/>
        <a:cs typeface="B Lotus" pitchFamily="2" charset="-78"/>
      </a:defRPr>
    </a:lvl3pPr>
    <a:lvl4pPr marL="1234440" algn="l" rtl="0" fontAlgn="base">
      <a:spcBef>
        <a:spcPct val="0"/>
      </a:spcBef>
      <a:spcAft>
        <a:spcPct val="0"/>
      </a:spcAft>
      <a:defRPr sz="6500" kern="1200">
        <a:solidFill>
          <a:schemeClr val="tx1"/>
        </a:solidFill>
        <a:latin typeface="Arial" pitchFamily="34" charset="0"/>
        <a:ea typeface="+mn-ea"/>
        <a:cs typeface="B Lotus" pitchFamily="2" charset="-78"/>
      </a:defRPr>
    </a:lvl4pPr>
    <a:lvl5pPr marL="1645920" algn="l" rtl="0" fontAlgn="base">
      <a:spcBef>
        <a:spcPct val="0"/>
      </a:spcBef>
      <a:spcAft>
        <a:spcPct val="0"/>
      </a:spcAft>
      <a:defRPr sz="6500" kern="1200">
        <a:solidFill>
          <a:schemeClr val="tx1"/>
        </a:solidFill>
        <a:latin typeface="Arial" pitchFamily="34" charset="0"/>
        <a:ea typeface="+mn-ea"/>
        <a:cs typeface="B Lotus" pitchFamily="2" charset="-78"/>
      </a:defRPr>
    </a:lvl5pPr>
    <a:lvl6pPr marL="2057400" algn="r" defTabSz="822960" rtl="1" eaLnBrk="1" latinLnBrk="0" hangingPunct="1">
      <a:defRPr sz="6500" kern="1200">
        <a:solidFill>
          <a:schemeClr val="tx1"/>
        </a:solidFill>
        <a:latin typeface="Arial" pitchFamily="34" charset="0"/>
        <a:ea typeface="+mn-ea"/>
        <a:cs typeface="B Lotus" pitchFamily="2" charset="-78"/>
      </a:defRPr>
    </a:lvl6pPr>
    <a:lvl7pPr marL="2468880" algn="r" defTabSz="822960" rtl="1" eaLnBrk="1" latinLnBrk="0" hangingPunct="1">
      <a:defRPr sz="6500" kern="1200">
        <a:solidFill>
          <a:schemeClr val="tx1"/>
        </a:solidFill>
        <a:latin typeface="Arial" pitchFamily="34" charset="0"/>
        <a:ea typeface="+mn-ea"/>
        <a:cs typeface="B Lotus" pitchFamily="2" charset="-78"/>
      </a:defRPr>
    </a:lvl7pPr>
    <a:lvl8pPr marL="2880360" algn="r" defTabSz="822960" rtl="1" eaLnBrk="1" latinLnBrk="0" hangingPunct="1">
      <a:defRPr sz="6500" kern="1200">
        <a:solidFill>
          <a:schemeClr val="tx1"/>
        </a:solidFill>
        <a:latin typeface="Arial" pitchFamily="34" charset="0"/>
        <a:ea typeface="+mn-ea"/>
        <a:cs typeface="B Lotus" pitchFamily="2" charset="-78"/>
      </a:defRPr>
    </a:lvl8pPr>
    <a:lvl9pPr marL="3291840" algn="r" defTabSz="822960" rtl="1" eaLnBrk="1" latinLnBrk="0" hangingPunct="1">
      <a:defRPr sz="6500" kern="1200">
        <a:solidFill>
          <a:schemeClr val="tx1"/>
        </a:solidFill>
        <a:latin typeface="Arial" pitchFamily="34" charset="0"/>
        <a:ea typeface="+mn-ea"/>
        <a:cs typeface="B Lotus" pitchFamily="2" charset="-78"/>
      </a:defRPr>
    </a:lvl9pPr>
  </p:defaultTextStyle>
  <p:extLst>
    <p:ext uri="{EFAFB233-063F-42B5-8137-9DF3F51BA10A}">
      <p15:sldGuideLst xmlns="" xmlns:p15="http://schemas.microsoft.com/office/powerpoint/2012/main">
        <p15:guide id="1" orient="horz" pos="10206">
          <p15:clr>
            <a:srgbClr val="A4A3A4"/>
          </p15:clr>
        </p15:guide>
        <p15:guide id="2" pos="7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8DF99"/>
    <a:srgbClr val="9AD69B"/>
    <a:srgbClr val="92D294"/>
    <a:srgbClr val="80CA82"/>
    <a:srgbClr val="34A721"/>
    <a:srgbClr val="004600"/>
    <a:srgbClr val="99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15619" autoAdjust="0"/>
    <p:restoredTop sz="99462" autoAdjust="0"/>
  </p:normalViewPr>
  <p:slideViewPr>
    <p:cSldViewPr>
      <p:cViewPr>
        <p:scale>
          <a:sx n="50" d="100"/>
          <a:sy n="50" d="100"/>
        </p:scale>
        <p:origin x="-78" y="7050"/>
      </p:cViewPr>
      <p:guideLst>
        <p:guide orient="horz" pos="10206"/>
        <p:guide pos="7938"/>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ubmit\to%20submit\Anjiri\Anjiri-watermelon.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ubmit\to%20submit\Anjiri\Anjiri-watermelon.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ubmit\to%20submit\Anjiri\Anjiri-watermelon.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submit\to%20submit\Anjiri\Anjiri-watermelon.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manualLayout>
          <c:layoutTarget val="inner"/>
          <c:xMode val="edge"/>
          <c:yMode val="edge"/>
          <c:x val="0.21256586759016438"/>
          <c:y val="8.5663369488822472E-2"/>
          <c:w val="0.74163743042803199"/>
          <c:h val="0.62732656989928559"/>
        </c:manualLayout>
      </c:layout>
      <c:barChart>
        <c:barDir val="col"/>
        <c:grouping val="clustered"/>
        <c:ser>
          <c:idx val="0"/>
          <c:order val="0"/>
          <c:spPr>
            <a:solidFill>
              <a:schemeClr val="tx1"/>
            </a:solidFill>
          </c:spPr>
          <c:dLbls>
            <c:dLbl>
              <c:idx val="0"/>
              <c:layout/>
              <c:tx>
                <c:rich>
                  <a:bodyPr/>
                  <a:lstStyle/>
                  <a:p>
                    <a:r>
                      <a:rPr lang="en-US" sz="1100" b="0">
                        <a:latin typeface="Times New Roman" pitchFamily="18" charset="0"/>
                        <a:cs typeface="Times New Roman" pitchFamily="18" charset="0"/>
                      </a:rPr>
                      <a:t>a</a:t>
                    </a:r>
                  </a:p>
                </c:rich>
              </c:tx>
              <c:dLblPos val="outEnd"/>
              <c:showVal val="1"/>
            </c:dLbl>
            <c:dLbl>
              <c:idx val="1"/>
              <c:layout/>
              <c:tx>
                <c:rich>
                  <a:bodyPr/>
                  <a:lstStyle/>
                  <a:p>
                    <a:r>
                      <a:rPr lang="en-US" sz="1100" b="0">
                        <a:latin typeface="Times New Roman" pitchFamily="18" charset="0"/>
                        <a:cs typeface="Times New Roman" pitchFamily="18" charset="0"/>
                      </a:rPr>
                      <a:t>b</a:t>
                    </a:r>
                  </a:p>
                </c:rich>
              </c:tx>
              <c:dLblPos val="outEnd"/>
              <c:showVal val="1"/>
            </c:dLbl>
            <c:dLbl>
              <c:idx val="2"/>
              <c:layout/>
              <c:tx>
                <c:rich>
                  <a:bodyPr/>
                  <a:lstStyle/>
                  <a:p>
                    <a:r>
                      <a:rPr lang="en-US" sz="1100" b="0">
                        <a:latin typeface="Times New Roman" pitchFamily="18" charset="0"/>
                        <a:cs typeface="Times New Roman" pitchFamily="18" charset="0"/>
                      </a:rPr>
                      <a:t>c</a:t>
                    </a:r>
                  </a:p>
                </c:rich>
              </c:tx>
              <c:dLblPos val="outEnd"/>
              <c:showVal val="1"/>
            </c:dLbl>
            <c:txPr>
              <a:bodyPr/>
              <a:lstStyle/>
              <a:p>
                <a:pPr>
                  <a:defRPr sz="1100" b="0">
                    <a:latin typeface="Times New Roman" pitchFamily="18" charset="0"/>
                    <a:cs typeface="Times New Roman" pitchFamily="18" charset="0"/>
                  </a:defRPr>
                </a:pPr>
                <a:endParaRPr lang="en-US"/>
              </a:p>
            </c:txPr>
            <c:dLblPos val="outEnd"/>
            <c:showVal val="1"/>
          </c:dLbls>
          <c:cat>
            <c:numRef>
              <c:f>درختچه!$A$27:$A$29</c:f>
              <c:numCache>
                <c:formatCode>General</c:formatCode>
                <c:ptCount val="3"/>
                <c:pt idx="0">
                  <c:v>0</c:v>
                </c:pt>
                <c:pt idx="1">
                  <c:v>35</c:v>
                </c:pt>
                <c:pt idx="2">
                  <c:v>70</c:v>
                </c:pt>
              </c:numCache>
            </c:numRef>
          </c:cat>
          <c:val>
            <c:numRef>
              <c:f>درختچه!$B$27:$B$29</c:f>
              <c:numCache>
                <c:formatCode>General</c:formatCode>
                <c:ptCount val="3"/>
                <c:pt idx="0">
                  <c:v>2.5299999999999998</c:v>
                </c:pt>
                <c:pt idx="1">
                  <c:v>1.3699999999999886</c:v>
                </c:pt>
                <c:pt idx="2">
                  <c:v>0.89333333333333365</c:v>
                </c:pt>
              </c:numCache>
            </c:numRef>
          </c:val>
        </c:ser>
        <c:dLbls>
          <c:showVal val="1"/>
        </c:dLbls>
        <c:axId val="65509248"/>
        <c:axId val="66809856"/>
      </c:barChart>
      <c:catAx>
        <c:axId val="65509248"/>
        <c:scaling>
          <c:orientation val="minMax"/>
        </c:scaling>
        <c:axPos val="b"/>
        <c:title>
          <c:tx>
            <c:rich>
              <a:bodyPr/>
              <a:lstStyle/>
              <a:p>
                <a:pPr>
                  <a:defRPr sz="1100"/>
                </a:pPr>
                <a:r>
                  <a:rPr lang="fa-IR" sz="1100" b="1" i="0" baseline="0">
                    <a:cs typeface="B Nazanin" pitchFamily="2" charset="-78"/>
                  </a:rPr>
                  <a:t>بی کربنات سدیم (میلی مولار)</a:t>
                </a:r>
                <a:endParaRPr lang="en-US" sz="1100" b="1" i="0" baseline="0">
                  <a:cs typeface="B Nazanin" pitchFamily="2" charset="-78"/>
                </a:endParaRPr>
              </a:p>
            </c:rich>
          </c:tx>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6809856"/>
        <c:crosses val="autoZero"/>
        <c:auto val="1"/>
        <c:lblAlgn val="ctr"/>
        <c:lblOffset val="100"/>
      </c:catAx>
      <c:valAx>
        <c:axId val="66809856"/>
        <c:scaling>
          <c:orientation val="minMax"/>
        </c:scaling>
        <c:axPos val="l"/>
        <c:title>
          <c:tx>
            <c:rich>
              <a:bodyPr rot="-5400000" vert="horz"/>
              <a:lstStyle/>
              <a:p>
                <a:pPr>
                  <a:defRPr sz="1100"/>
                </a:pPr>
                <a:r>
                  <a:rPr lang="fa-IR" sz="1100" b="1" i="0" baseline="0">
                    <a:cs typeface="B Nazanin" pitchFamily="2" charset="-78"/>
                  </a:rPr>
                  <a:t>وزن خشک برگ (گرم در گیاه)</a:t>
                </a:r>
                <a:endParaRPr lang="en-US" sz="1100" b="1" i="0" baseline="0">
                  <a:cs typeface="B Nazanin" pitchFamily="2" charset="-78"/>
                </a:endParaRPr>
              </a:p>
            </c:rich>
          </c:tx>
          <c:layout>
            <c:manualLayout>
              <c:xMode val="edge"/>
              <c:yMode val="edge"/>
              <c:x val="4.9960038525615431E-2"/>
              <c:y val="0.13891900472205418"/>
            </c:manualLayout>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5509248"/>
        <c:crosses val="autoZero"/>
        <c:crossBetween val="between"/>
      </c:valAx>
    </c:plotArea>
    <c:plotVisOnly val="1"/>
    <c:dispBlanksAs val="gap"/>
  </c:chart>
  <c:spPr>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barChart>
        <c:barDir val="col"/>
        <c:grouping val="clustered"/>
        <c:ser>
          <c:idx val="0"/>
          <c:order val="0"/>
          <c:spPr>
            <a:solidFill>
              <a:sysClr val="windowText" lastClr="000000"/>
            </a:solidFill>
          </c:spPr>
          <c:dLbls>
            <c:dLbl>
              <c:idx val="0"/>
              <c:layout/>
              <c:tx>
                <c:rich>
                  <a:bodyPr/>
                  <a:lstStyle/>
                  <a:p>
                    <a:r>
                      <a:rPr lang="en-US" sz="1100" b="0">
                        <a:latin typeface="Times New Roman" pitchFamily="18" charset="0"/>
                        <a:cs typeface="Times New Roman" pitchFamily="18" charset="0"/>
                      </a:rPr>
                      <a:t>a</a:t>
                    </a:r>
                  </a:p>
                </c:rich>
              </c:tx>
              <c:dLblPos val="outEnd"/>
              <c:showVal val="1"/>
            </c:dLbl>
            <c:dLbl>
              <c:idx val="1"/>
              <c:layout/>
              <c:tx>
                <c:rich>
                  <a:bodyPr/>
                  <a:lstStyle/>
                  <a:p>
                    <a:r>
                      <a:rPr lang="en-US" sz="1100" b="0">
                        <a:latin typeface="Times New Roman" pitchFamily="18" charset="0"/>
                        <a:cs typeface="Times New Roman" pitchFamily="18" charset="0"/>
                      </a:rPr>
                      <a:t>a</a:t>
                    </a:r>
                  </a:p>
                </c:rich>
              </c:tx>
              <c:dLblPos val="outEnd"/>
              <c:showVal val="1"/>
            </c:dLbl>
            <c:dLbl>
              <c:idx val="2"/>
              <c:layout/>
              <c:tx>
                <c:rich>
                  <a:bodyPr/>
                  <a:lstStyle/>
                  <a:p>
                    <a:r>
                      <a:rPr lang="en-US" sz="1100" b="0">
                        <a:latin typeface="Times New Roman" pitchFamily="18" charset="0"/>
                        <a:cs typeface="Times New Roman" pitchFamily="18" charset="0"/>
                      </a:rPr>
                      <a:t>b</a:t>
                    </a:r>
                  </a:p>
                </c:rich>
              </c:tx>
              <c:dLblPos val="outEnd"/>
              <c:showVal val="1"/>
            </c:dLbl>
            <c:txPr>
              <a:bodyPr/>
              <a:lstStyle/>
              <a:p>
                <a:pPr>
                  <a:defRPr sz="1100" b="0">
                    <a:latin typeface="Times New Roman" pitchFamily="18" charset="0"/>
                    <a:cs typeface="Times New Roman" pitchFamily="18" charset="0"/>
                  </a:defRPr>
                </a:pPr>
                <a:endParaRPr lang="en-US"/>
              </a:p>
            </c:txPr>
            <c:dLblPos val="outEnd"/>
            <c:showVal val="1"/>
          </c:dLbls>
          <c:cat>
            <c:numRef>
              <c:f>درختچه!$A$59:$A$61</c:f>
              <c:numCache>
                <c:formatCode>General</c:formatCode>
                <c:ptCount val="3"/>
                <c:pt idx="0">
                  <c:v>0</c:v>
                </c:pt>
                <c:pt idx="1">
                  <c:v>35</c:v>
                </c:pt>
                <c:pt idx="2">
                  <c:v>70</c:v>
                </c:pt>
              </c:numCache>
            </c:numRef>
          </c:cat>
          <c:val>
            <c:numRef>
              <c:f>درختچه!$B$59:$B$61</c:f>
              <c:numCache>
                <c:formatCode>General</c:formatCode>
                <c:ptCount val="3"/>
                <c:pt idx="0">
                  <c:v>0.6066666666666668</c:v>
                </c:pt>
                <c:pt idx="1">
                  <c:v>0.62666666666666671</c:v>
                </c:pt>
                <c:pt idx="2">
                  <c:v>0.33333333333333331</c:v>
                </c:pt>
              </c:numCache>
            </c:numRef>
          </c:val>
        </c:ser>
        <c:axId val="66821504"/>
        <c:axId val="66840064"/>
      </c:barChart>
      <c:catAx>
        <c:axId val="66821504"/>
        <c:scaling>
          <c:orientation val="minMax"/>
        </c:scaling>
        <c:axPos val="b"/>
        <c:title>
          <c:tx>
            <c:rich>
              <a:bodyPr/>
              <a:lstStyle/>
              <a:p>
                <a:pPr>
                  <a:defRPr sz="1100"/>
                </a:pPr>
                <a:r>
                  <a:rPr lang="fa-IR" sz="1100" b="1" i="0" baseline="0">
                    <a:cs typeface="B Nazanin" pitchFamily="2" charset="-78"/>
                  </a:rPr>
                  <a:t>بی کربنات سدیم (میلی مولار)</a:t>
                </a:r>
                <a:endParaRPr lang="en-US" sz="1100" b="1" i="0" baseline="0">
                  <a:cs typeface="B Nazanin" pitchFamily="2" charset="-78"/>
                </a:endParaRPr>
              </a:p>
            </c:rich>
          </c:tx>
          <c:layout/>
        </c:title>
        <c:numFmt formatCode="General" sourceLinked="1"/>
        <c:tickLblPos val="nextTo"/>
        <c:txPr>
          <a:bodyPr/>
          <a:lstStyle/>
          <a:p>
            <a:pPr>
              <a:defRPr sz="1000">
                <a:latin typeface="Times New Roman" pitchFamily="18" charset="0"/>
                <a:cs typeface="Times New Roman" pitchFamily="18" charset="0"/>
              </a:defRPr>
            </a:pPr>
            <a:endParaRPr lang="en-US"/>
          </a:p>
        </c:txPr>
        <c:crossAx val="66840064"/>
        <c:crosses val="autoZero"/>
        <c:auto val="1"/>
        <c:lblAlgn val="ctr"/>
        <c:lblOffset val="100"/>
      </c:catAx>
      <c:valAx>
        <c:axId val="66840064"/>
        <c:scaling>
          <c:orientation val="minMax"/>
        </c:scaling>
        <c:axPos val="l"/>
        <c:title>
          <c:tx>
            <c:rich>
              <a:bodyPr rot="-5400000" vert="horz"/>
              <a:lstStyle/>
              <a:p>
                <a:pPr>
                  <a:defRPr sz="1100"/>
                </a:pPr>
                <a:r>
                  <a:rPr lang="fa-IR" sz="1100" b="1" i="0" baseline="0">
                    <a:cs typeface="B Nazanin" pitchFamily="2" charset="-78"/>
                  </a:rPr>
                  <a:t>وزن خشک ریشه (گرم در گیاه)</a:t>
                </a:r>
                <a:endParaRPr lang="en-US" sz="1100" b="1" baseline="0">
                  <a:cs typeface="B Nazanin" pitchFamily="2" charset="-78"/>
                </a:endParaRPr>
              </a:p>
            </c:rich>
          </c:tx>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6821504"/>
        <c:crosses val="autoZero"/>
        <c:crossBetween val="between"/>
      </c:valAx>
    </c:plotArea>
    <c:plotVisOnly val="1"/>
    <c:dispBlanksAs val="gap"/>
  </c:chart>
  <c:spPr>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manualLayout>
          <c:layoutTarget val="inner"/>
          <c:xMode val="edge"/>
          <c:yMode val="edge"/>
          <c:x val="0.17394784710455494"/>
          <c:y val="4.451566059938409E-2"/>
          <c:w val="0.77770475486450963"/>
          <c:h val="0.63588342805638365"/>
        </c:manualLayout>
      </c:layout>
      <c:barChart>
        <c:barDir val="col"/>
        <c:grouping val="clustered"/>
        <c:ser>
          <c:idx val="0"/>
          <c:order val="0"/>
          <c:spPr>
            <a:solidFill>
              <a:sysClr val="windowText" lastClr="000000"/>
            </a:solidFill>
          </c:spPr>
          <c:dLbls>
            <c:dLbl>
              <c:idx val="0"/>
              <c:layout/>
              <c:tx>
                <c:rich>
                  <a:bodyPr/>
                  <a:lstStyle/>
                  <a:p>
                    <a:r>
                      <a:rPr lang="en-US" sz="1100" b="0">
                        <a:latin typeface="Times New Roman" pitchFamily="18" charset="0"/>
                        <a:cs typeface="Times New Roman" pitchFamily="18" charset="0"/>
                      </a:rPr>
                      <a:t>a</a:t>
                    </a:r>
                  </a:p>
                </c:rich>
              </c:tx>
              <c:dLblPos val="outEnd"/>
              <c:showVal val="1"/>
            </c:dLbl>
            <c:dLbl>
              <c:idx val="1"/>
              <c:layout/>
              <c:tx>
                <c:rich>
                  <a:bodyPr/>
                  <a:lstStyle/>
                  <a:p>
                    <a:r>
                      <a:rPr lang="en-US" sz="1100" b="0">
                        <a:latin typeface="Times New Roman" pitchFamily="18" charset="0"/>
                        <a:cs typeface="Times New Roman" pitchFamily="18" charset="0"/>
                      </a:rPr>
                      <a:t>b</a:t>
                    </a:r>
                  </a:p>
                </c:rich>
              </c:tx>
              <c:dLblPos val="outEnd"/>
              <c:showVal val="1"/>
            </c:dLbl>
            <c:dLbl>
              <c:idx val="2"/>
              <c:layout/>
              <c:tx>
                <c:rich>
                  <a:bodyPr/>
                  <a:lstStyle/>
                  <a:p>
                    <a:r>
                      <a:rPr lang="en-US" sz="1100" b="0">
                        <a:latin typeface="Times New Roman" pitchFamily="18" charset="0"/>
                        <a:cs typeface="Times New Roman" pitchFamily="18" charset="0"/>
                      </a:rPr>
                      <a:t>c</a:t>
                    </a:r>
                  </a:p>
                </c:rich>
              </c:tx>
              <c:dLblPos val="outEnd"/>
              <c:showVal val="1"/>
            </c:dLbl>
            <c:txPr>
              <a:bodyPr/>
              <a:lstStyle/>
              <a:p>
                <a:pPr>
                  <a:defRPr sz="1100" b="0">
                    <a:latin typeface="Times New Roman" pitchFamily="18" charset="0"/>
                    <a:cs typeface="Times New Roman" pitchFamily="18" charset="0"/>
                  </a:defRPr>
                </a:pPr>
                <a:endParaRPr lang="en-US"/>
              </a:p>
            </c:txPr>
            <c:dLblPos val="outEnd"/>
            <c:showVal val="1"/>
          </c:dLbls>
          <c:cat>
            <c:numRef>
              <c:f>درختچه!$A$144:$A$146</c:f>
              <c:numCache>
                <c:formatCode>General</c:formatCode>
                <c:ptCount val="3"/>
                <c:pt idx="0">
                  <c:v>0</c:v>
                </c:pt>
                <c:pt idx="1">
                  <c:v>35</c:v>
                </c:pt>
                <c:pt idx="2">
                  <c:v>70</c:v>
                </c:pt>
              </c:numCache>
            </c:numRef>
          </c:cat>
          <c:val>
            <c:numRef>
              <c:f>درختچه!$B$144:$B$146</c:f>
              <c:numCache>
                <c:formatCode>General</c:formatCode>
                <c:ptCount val="3"/>
                <c:pt idx="0">
                  <c:v>0.73000000000000065</c:v>
                </c:pt>
                <c:pt idx="1">
                  <c:v>0.5033333333333333</c:v>
                </c:pt>
                <c:pt idx="2">
                  <c:v>0.34666666666666957</c:v>
                </c:pt>
              </c:numCache>
            </c:numRef>
          </c:val>
        </c:ser>
        <c:axId val="66860160"/>
        <c:axId val="66862080"/>
      </c:barChart>
      <c:catAx>
        <c:axId val="66860160"/>
        <c:scaling>
          <c:orientation val="minMax"/>
        </c:scaling>
        <c:axPos val="b"/>
        <c:title>
          <c:tx>
            <c:rich>
              <a:bodyPr/>
              <a:lstStyle/>
              <a:p>
                <a:pPr>
                  <a:defRPr sz="1100"/>
                </a:pPr>
                <a:r>
                  <a:rPr lang="fa-IR" sz="1100" b="1" i="0" baseline="0">
                    <a:cs typeface="B Nazanin" pitchFamily="2" charset="-78"/>
                  </a:rPr>
                  <a:t>بی کربنات سدیم (میلی مولار)</a:t>
                </a:r>
                <a:endParaRPr lang="en-US" sz="1100" b="1" i="0" baseline="0">
                  <a:cs typeface="B Nazanin" pitchFamily="2" charset="-78"/>
                </a:endParaRPr>
              </a:p>
            </c:rich>
          </c:tx>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6862080"/>
        <c:crosses val="autoZero"/>
        <c:auto val="1"/>
        <c:lblAlgn val="ctr"/>
        <c:lblOffset val="100"/>
      </c:catAx>
      <c:valAx>
        <c:axId val="66862080"/>
        <c:scaling>
          <c:orientation val="minMax"/>
        </c:scaling>
        <c:axPos val="l"/>
        <c:title>
          <c:tx>
            <c:rich>
              <a:bodyPr rot="-5400000" vert="horz"/>
              <a:lstStyle/>
              <a:p>
                <a:pPr>
                  <a:defRPr sz="1100">
                    <a:latin typeface="Times New Roman" pitchFamily="18" charset="0"/>
                    <a:cs typeface="Times New Roman" pitchFamily="18" charset="0"/>
                  </a:defRPr>
                </a:pPr>
                <a:r>
                  <a:rPr lang="en-US" sz="1100" b="1" i="0" baseline="0">
                    <a:latin typeface="Times New Roman" pitchFamily="18" charset="0"/>
                    <a:cs typeface="Times New Roman" pitchFamily="18" charset="0"/>
                  </a:rPr>
                  <a:t>Fv / Fm</a:t>
                </a:r>
                <a:endParaRPr lang="en-US" sz="1100">
                  <a:latin typeface="Times New Roman" pitchFamily="18" charset="0"/>
                  <a:cs typeface="Times New Roman" pitchFamily="18" charset="0"/>
                </a:endParaRPr>
              </a:p>
            </c:rich>
          </c:tx>
          <c:layout>
            <c:manualLayout>
              <c:xMode val="edge"/>
              <c:yMode val="edge"/>
              <c:x val="3.0555417285477122E-2"/>
              <c:y val="0.24887821981333474"/>
            </c:manualLayout>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6860160"/>
        <c:crosses val="autoZero"/>
        <c:crossBetween val="between"/>
      </c:valAx>
    </c:plotArea>
    <c:plotVisOnly val="1"/>
    <c:dispBlanksAs val="gap"/>
  </c:chart>
  <c:spPr>
    <a:ln>
      <a:noFill/>
    </a:ln>
  </c:sp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
  <c:chart>
    <c:plotArea>
      <c:layout>
        <c:manualLayout>
          <c:layoutTarget val="inner"/>
          <c:xMode val="edge"/>
          <c:yMode val="edge"/>
          <c:x val="0.17789271611377858"/>
          <c:y val="6.4517648601879002E-2"/>
          <c:w val="0.72565665994320061"/>
          <c:h val="0.70273035587209465"/>
        </c:manualLayout>
      </c:layout>
      <c:barChart>
        <c:barDir val="col"/>
        <c:grouping val="clustered"/>
        <c:ser>
          <c:idx val="0"/>
          <c:order val="0"/>
          <c:spPr>
            <a:solidFill>
              <a:sysClr val="windowText" lastClr="000000"/>
            </a:solidFill>
          </c:spPr>
          <c:dLbls>
            <c:dLbl>
              <c:idx val="0"/>
              <c:layout/>
              <c:tx>
                <c:rich>
                  <a:bodyPr/>
                  <a:lstStyle/>
                  <a:p>
                    <a:r>
                      <a:rPr lang="en-US" sz="1000" b="0">
                        <a:latin typeface="Times New Roman" pitchFamily="18" charset="0"/>
                        <a:cs typeface="Times New Roman" pitchFamily="18" charset="0"/>
                      </a:rPr>
                      <a:t>a</a:t>
                    </a:r>
                  </a:p>
                </c:rich>
              </c:tx>
              <c:dLblPos val="outEnd"/>
              <c:showVal val="1"/>
            </c:dLbl>
            <c:dLbl>
              <c:idx val="1"/>
              <c:layout/>
              <c:tx>
                <c:rich>
                  <a:bodyPr/>
                  <a:lstStyle/>
                  <a:p>
                    <a:r>
                      <a:rPr lang="en-US" sz="1000" b="0">
                        <a:latin typeface="Times New Roman" pitchFamily="18" charset="0"/>
                        <a:cs typeface="Times New Roman" pitchFamily="18" charset="0"/>
                      </a:rPr>
                      <a:t>b</a:t>
                    </a:r>
                  </a:p>
                </c:rich>
              </c:tx>
              <c:dLblPos val="outEnd"/>
              <c:showVal val="1"/>
            </c:dLbl>
            <c:dLbl>
              <c:idx val="2"/>
              <c:layout/>
              <c:tx>
                <c:rich>
                  <a:bodyPr/>
                  <a:lstStyle/>
                  <a:p>
                    <a:r>
                      <a:rPr lang="en-US" sz="1000" b="0">
                        <a:latin typeface="Times New Roman" pitchFamily="18" charset="0"/>
                        <a:cs typeface="Times New Roman" pitchFamily="18" charset="0"/>
                      </a:rPr>
                      <a:t>b</a:t>
                    </a:r>
                  </a:p>
                </c:rich>
              </c:tx>
              <c:dLblPos val="outEnd"/>
              <c:showVal val="1"/>
            </c:dLbl>
            <c:txPr>
              <a:bodyPr/>
              <a:lstStyle/>
              <a:p>
                <a:pPr>
                  <a:defRPr sz="1000" b="0">
                    <a:latin typeface="Times New Roman" pitchFamily="18" charset="0"/>
                    <a:cs typeface="Times New Roman" pitchFamily="18" charset="0"/>
                  </a:defRPr>
                </a:pPr>
                <a:endParaRPr lang="en-US"/>
              </a:p>
            </c:txPr>
            <c:dLblPos val="outEnd"/>
            <c:showVal val="1"/>
          </c:dLbls>
          <c:cat>
            <c:numRef>
              <c:f>درختچه!$A$161:$A$163</c:f>
              <c:numCache>
                <c:formatCode>General</c:formatCode>
                <c:ptCount val="3"/>
                <c:pt idx="0">
                  <c:v>0</c:v>
                </c:pt>
                <c:pt idx="1">
                  <c:v>35</c:v>
                </c:pt>
                <c:pt idx="2">
                  <c:v>70</c:v>
                </c:pt>
              </c:numCache>
            </c:numRef>
          </c:cat>
          <c:val>
            <c:numRef>
              <c:f>درختچه!$B$161:$B$163</c:f>
              <c:numCache>
                <c:formatCode>General</c:formatCode>
                <c:ptCount val="3"/>
                <c:pt idx="0">
                  <c:v>0.97666666666666668</c:v>
                </c:pt>
                <c:pt idx="1">
                  <c:v>0.29000000000000031</c:v>
                </c:pt>
                <c:pt idx="2">
                  <c:v>0.29000000000000031</c:v>
                </c:pt>
              </c:numCache>
            </c:numRef>
          </c:val>
        </c:ser>
        <c:axId val="67308160"/>
        <c:axId val="67322624"/>
      </c:barChart>
      <c:catAx>
        <c:axId val="67308160"/>
        <c:scaling>
          <c:orientation val="minMax"/>
        </c:scaling>
        <c:axPos val="b"/>
        <c:title>
          <c:tx>
            <c:rich>
              <a:bodyPr/>
              <a:lstStyle/>
              <a:p>
                <a:pPr>
                  <a:defRPr sz="1100"/>
                </a:pPr>
                <a:r>
                  <a:rPr lang="fa-IR" sz="1100" b="1" i="0" baseline="0">
                    <a:cs typeface="B Nazanin" pitchFamily="2" charset="-78"/>
                  </a:rPr>
                  <a:t>بی کربنات سدیم (میلی مولار)</a:t>
                </a:r>
                <a:endParaRPr lang="en-US" sz="1100" b="1" i="0" baseline="0">
                  <a:cs typeface="B Nazanin" pitchFamily="2" charset="-78"/>
                </a:endParaRPr>
              </a:p>
            </c:rich>
          </c:tx>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7322624"/>
        <c:crosses val="autoZero"/>
        <c:auto val="1"/>
        <c:lblAlgn val="ctr"/>
        <c:lblOffset val="100"/>
      </c:catAx>
      <c:valAx>
        <c:axId val="67322624"/>
        <c:scaling>
          <c:orientation val="minMax"/>
        </c:scaling>
        <c:axPos val="l"/>
        <c:title>
          <c:tx>
            <c:rich>
              <a:bodyPr rot="-5400000" vert="horz"/>
              <a:lstStyle/>
              <a:p>
                <a:pPr>
                  <a:defRPr sz="1100">
                    <a:latin typeface="Times New Roman" pitchFamily="18" charset="0"/>
                    <a:cs typeface="Times New Roman" pitchFamily="18" charset="0"/>
                  </a:defRPr>
                </a:pPr>
                <a:r>
                  <a:rPr lang="en-US" sz="1100" b="1" i="0" baseline="0">
                    <a:latin typeface="Times New Roman" pitchFamily="18" charset="0"/>
                    <a:cs typeface="Times New Roman" pitchFamily="18" charset="0"/>
                  </a:rPr>
                  <a:t>Pi</a:t>
                </a:r>
                <a:endParaRPr lang="en-US" sz="1100">
                  <a:latin typeface="Times New Roman" pitchFamily="18" charset="0"/>
                  <a:cs typeface="Times New Roman" pitchFamily="18" charset="0"/>
                </a:endParaRPr>
              </a:p>
            </c:rich>
          </c:tx>
          <c:layout/>
        </c:title>
        <c:numFmt formatCode="General" sourceLinked="1"/>
        <c:tickLblPos val="nextTo"/>
        <c:txPr>
          <a:bodyPr/>
          <a:lstStyle/>
          <a:p>
            <a:pPr>
              <a:defRPr sz="1100">
                <a:latin typeface="Times New Roman" pitchFamily="18" charset="0"/>
                <a:cs typeface="Times New Roman" pitchFamily="18" charset="0"/>
              </a:defRPr>
            </a:pPr>
            <a:endParaRPr lang="en-US"/>
          </a:p>
        </c:txPr>
        <c:crossAx val="67308160"/>
        <c:crosses val="autoZero"/>
        <c:crossBetween val="between"/>
      </c:valAx>
    </c:plotArea>
    <c:plotVisOnly val="1"/>
    <c:dispBlanksAs val="gap"/>
  </c:chart>
  <c:spPr>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pitchFamily="34"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2095500" y="685800"/>
            <a:ext cx="2667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1FA75D4F-5268-4A0E-93C0-5D586B9EBAF3}" type="slidenum">
              <a:rPr lang="en-US"/>
              <a:pPr/>
              <a:t>‹#›</a:t>
            </a:fld>
            <a:endParaRPr lang="en-US"/>
          </a:p>
        </p:txBody>
      </p:sp>
    </p:spTree>
    <p:extLst>
      <p:ext uri="{BB962C8B-B14F-4D97-AF65-F5344CB8AC3E}">
        <p14:creationId xmlns="" xmlns:p14="http://schemas.microsoft.com/office/powerpoint/2010/main" val="7372912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itchFamily="34" charset="0"/>
        <a:ea typeface="+mn-ea"/>
        <a:cs typeface="Arial" pitchFamily="34" charset="0"/>
      </a:defRPr>
    </a:lvl1pPr>
    <a:lvl2pPr marL="411480" algn="l" rtl="0" fontAlgn="base">
      <a:spcBef>
        <a:spcPct val="30000"/>
      </a:spcBef>
      <a:spcAft>
        <a:spcPct val="0"/>
      </a:spcAft>
      <a:defRPr sz="1100" kern="1200">
        <a:solidFill>
          <a:schemeClr val="tx1"/>
        </a:solidFill>
        <a:latin typeface="Arial" pitchFamily="34" charset="0"/>
        <a:ea typeface="+mn-ea"/>
        <a:cs typeface="Arial" pitchFamily="34" charset="0"/>
      </a:defRPr>
    </a:lvl2pPr>
    <a:lvl3pPr marL="822960" algn="l" rtl="0" fontAlgn="base">
      <a:spcBef>
        <a:spcPct val="30000"/>
      </a:spcBef>
      <a:spcAft>
        <a:spcPct val="0"/>
      </a:spcAft>
      <a:defRPr sz="1100" kern="1200">
        <a:solidFill>
          <a:schemeClr val="tx1"/>
        </a:solidFill>
        <a:latin typeface="Arial" pitchFamily="34" charset="0"/>
        <a:ea typeface="+mn-ea"/>
        <a:cs typeface="Arial" pitchFamily="34" charset="0"/>
      </a:defRPr>
    </a:lvl3pPr>
    <a:lvl4pPr marL="1234440" algn="l" rtl="0" fontAlgn="base">
      <a:spcBef>
        <a:spcPct val="30000"/>
      </a:spcBef>
      <a:spcAft>
        <a:spcPct val="0"/>
      </a:spcAft>
      <a:defRPr sz="1100" kern="1200">
        <a:solidFill>
          <a:schemeClr val="tx1"/>
        </a:solidFill>
        <a:latin typeface="Arial" pitchFamily="34" charset="0"/>
        <a:ea typeface="+mn-ea"/>
        <a:cs typeface="Arial" pitchFamily="34" charset="0"/>
      </a:defRPr>
    </a:lvl4pPr>
    <a:lvl5pPr marL="1645920" algn="l" rtl="0" fontAlgn="base">
      <a:spcBef>
        <a:spcPct val="30000"/>
      </a:spcBef>
      <a:spcAft>
        <a:spcPct val="0"/>
      </a:spcAft>
      <a:defRPr sz="1100" kern="1200">
        <a:solidFill>
          <a:schemeClr val="tx1"/>
        </a:solidFill>
        <a:latin typeface="Arial" pitchFamily="34" charset="0"/>
        <a:ea typeface="+mn-ea"/>
        <a:cs typeface="Arial" pitchFamily="34" charset="0"/>
      </a:defRPr>
    </a:lvl5pPr>
    <a:lvl6pPr marL="2057400" algn="r" defTabSz="822960" rtl="1" eaLnBrk="1" latinLnBrk="0" hangingPunct="1">
      <a:defRPr sz="1100" kern="1200">
        <a:solidFill>
          <a:schemeClr val="tx1"/>
        </a:solidFill>
        <a:latin typeface="+mn-lt"/>
        <a:ea typeface="+mn-ea"/>
        <a:cs typeface="+mn-cs"/>
      </a:defRPr>
    </a:lvl6pPr>
    <a:lvl7pPr marL="2468880" algn="r" defTabSz="822960" rtl="1" eaLnBrk="1" latinLnBrk="0" hangingPunct="1">
      <a:defRPr sz="1100" kern="1200">
        <a:solidFill>
          <a:schemeClr val="tx1"/>
        </a:solidFill>
        <a:latin typeface="+mn-lt"/>
        <a:ea typeface="+mn-ea"/>
        <a:cs typeface="+mn-cs"/>
      </a:defRPr>
    </a:lvl7pPr>
    <a:lvl8pPr marL="2880360" algn="r" defTabSz="822960" rtl="1" eaLnBrk="1" latinLnBrk="0" hangingPunct="1">
      <a:defRPr sz="1100" kern="1200">
        <a:solidFill>
          <a:schemeClr val="tx1"/>
        </a:solidFill>
        <a:latin typeface="+mn-lt"/>
        <a:ea typeface="+mn-ea"/>
        <a:cs typeface="+mn-cs"/>
      </a:defRPr>
    </a:lvl8pPr>
    <a:lvl9pPr marL="3291840" algn="r" defTabSz="822960" rtl="1"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E1B480-468B-44AE-BCF3-D82F99323615}" type="slidenum">
              <a:rPr lang="en-US"/>
              <a:pPr/>
              <a:t>1</a:t>
            </a:fld>
            <a:endParaRPr lang="en-US"/>
          </a:p>
        </p:txBody>
      </p:sp>
      <p:sp>
        <p:nvSpPr>
          <p:cNvPr id="4098" name="Rectangle 2"/>
          <p:cNvSpPr>
            <a:spLocks noGrp="1" noRot="1" noChangeAspect="1" noChangeArrowheads="1" noTextEdit="1"/>
          </p:cNvSpPr>
          <p:nvPr>
            <p:ph type="sldImg"/>
          </p:nvPr>
        </p:nvSpPr>
        <p:spPr>
          <a:xfrm>
            <a:off x="2095500" y="685800"/>
            <a:ext cx="2667000" cy="3429000"/>
          </a:xfrm>
          <a:ln/>
        </p:spPr>
      </p:sp>
      <p:sp>
        <p:nvSpPr>
          <p:cNvPr id="4099" name="Rectangle 3"/>
          <p:cNvSpPr>
            <a:spLocks noGrp="1" noChangeArrowheads="1"/>
          </p:cNvSpPr>
          <p:nvPr>
            <p:ph type="body" idx="1"/>
          </p:nvPr>
        </p:nvSpPr>
        <p:spPr/>
        <p:txBody>
          <a:bodyPr/>
          <a:lstStyle/>
          <a:p>
            <a:endParaRPr lang="fa-IR" dirty="0"/>
          </a:p>
        </p:txBody>
      </p:sp>
    </p:spTree>
    <p:extLst>
      <p:ext uri="{BB962C8B-B14F-4D97-AF65-F5344CB8AC3E}">
        <p14:creationId xmlns="" xmlns:p14="http://schemas.microsoft.com/office/powerpoint/2010/main" val="1418570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90236" y="10065790"/>
            <a:ext cx="21422678" cy="6946336"/>
          </a:xfrm>
        </p:spPr>
        <p:txBody>
          <a:bodyPr/>
          <a:lstStyle/>
          <a:p>
            <a:r>
              <a:rPr lang="en-US" smtClean="0"/>
              <a:t>Click to edit Master title style</a:t>
            </a:r>
            <a:endParaRPr lang="fa-IR"/>
          </a:p>
        </p:txBody>
      </p:sp>
      <p:sp>
        <p:nvSpPr>
          <p:cNvPr id="3" name="Subtitle 2"/>
          <p:cNvSpPr>
            <a:spLocks noGrp="1"/>
          </p:cNvSpPr>
          <p:nvPr>
            <p:ph type="subTitle" idx="1"/>
          </p:nvPr>
        </p:nvSpPr>
        <p:spPr>
          <a:xfrm>
            <a:off x="3780474" y="18362297"/>
            <a:ext cx="17642205" cy="8281035"/>
          </a:xfrm>
        </p:spPr>
        <p:txBody>
          <a:bodyPr/>
          <a:lstStyle>
            <a:lvl1pPr marL="0" indent="0" algn="ctr">
              <a:buNone/>
              <a:defRPr/>
            </a:lvl1pPr>
            <a:lvl2pPr marL="411480" indent="0" algn="ctr">
              <a:buNone/>
              <a:defRPr/>
            </a:lvl2pPr>
            <a:lvl3pPr marL="822960" indent="0" algn="ctr">
              <a:buNone/>
              <a:defRPr/>
            </a:lvl3pPr>
            <a:lvl4pPr marL="1234440" indent="0" algn="ctr">
              <a:buNone/>
              <a:defRPr/>
            </a:lvl4pPr>
            <a:lvl5pPr marL="1645920" indent="0" algn="ctr">
              <a:buNone/>
              <a:defRPr/>
            </a:lvl5pPr>
            <a:lvl6pPr marL="2057400" indent="0" algn="ctr">
              <a:buNone/>
              <a:defRPr/>
            </a:lvl6pPr>
            <a:lvl7pPr marL="2468880" indent="0" algn="ctr">
              <a:buNone/>
              <a:defRPr/>
            </a:lvl7pPr>
            <a:lvl8pPr marL="2880360" indent="0" algn="ctr">
              <a:buNone/>
              <a:defRPr/>
            </a:lvl8pPr>
            <a:lvl9pPr marL="329184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19B03C-53BE-4A49-9B03-1F96E30D6D2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8EFB7F6-E392-4DA8-B119-45C3FC635B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5" y="1298133"/>
            <a:ext cx="5670709" cy="27650331"/>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260157" y="1298133"/>
            <a:ext cx="16872109" cy="276503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033AA9-9EA6-4275-B37E-0C0EBC48DF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C7C8BDC-9DEF-4C71-80A5-A05D817A98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90874" y="20822134"/>
            <a:ext cx="21422678" cy="6435804"/>
          </a:xfrm>
        </p:spPr>
        <p:txBody>
          <a:bodyPr anchor="t"/>
          <a:lstStyle>
            <a:lvl1pPr algn="r">
              <a:defRPr sz="3600" b="1" cap="all"/>
            </a:lvl1pPr>
          </a:lstStyle>
          <a:p>
            <a:r>
              <a:rPr lang="en-US" smtClean="0"/>
              <a:t>Click to edit Master title style</a:t>
            </a:r>
            <a:endParaRPr lang="fa-IR"/>
          </a:p>
        </p:txBody>
      </p:sp>
      <p:sp>
        <p:nvSpPr>
          <p:cNvPr id="3" name="Text Placeholder 2"/>
          <p:cNvSpPr>
            <a:spLocks noGrp="1"/>
          </p:cNvSpPr>
          <p:nvPr>
            <p:ph type="body" idx="1"/>
          </p:nvPr>
        </p:nvSpPr>
        <p:spPr>
          <a:xfrm>
            <a:off x="1990874" y="13733748"/>
            <a:ext cx="21422678" cy="7088386"/>
          </a:xfrm>
        </p:spPr>
        <p:txBody>
          <a:bodyPr anchor="b"/>
          <a:lstStyle>
            <a:lvl1pPr marL="0" indent="0">
              <a:buNone/>
              <a:defRPr sz="1800"/>
            </a:lvl1pPr>
            <a:lvl2pPr marL="411480" indent="0">
              <a:buNone/>
              <a:defRPr sz="1600"/>
            </a:lvl2pPr>
            <a:lvl3pPr marL="822960" indent="0">
              <a:buNone/>
              <a:defRPr sz="1400"/>
            </a:lvl3pPr>
            <a:lvl4pPr marL="1234440" indent="0">
              <a:buNone/>
              <a:defRPr sz="1300"/>
            </a:lvl4pPr>
            <a:lvl5pPr marL="1645920" indent="0">
              <a:buNone/>
              <a:defRPr sz="1300"/>
            </a:lvl5pPr>
            <a:lvl6pPr marL="2057400" indent="0">
              <a:buNone/>
              <a:defRPr sz="1300"/>
            </a:lvl6pPr>
            <a:lvl7pPr marL="2468880" indent="0">
              <a:buNone/>
              <a:defRPr sz="1300"/>
            </a:lvl7pPr>
            <a:lvl8pPr marL="2880360" indent="0">
              <a:buNone/>
              <a:defRPr sz="1300"/>
            </a:lvl8pPr>
            <a:lvl9pPr marL="3291840" indent="0">
              <a:buNone/>
              <a:defRPr sz="13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5D4867-A022-46BF-85B6-9BEEF9D03A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260157" y="7560948"/>
            <a:ext cx="11271409" cy="2138751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12671585" y="7560948"/>
            <a:ext cx="11271409" cy="2138751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87CA089-2D00-4DCC-B569-38BE3655BAE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1260159" y="7252941"/>
            <a:ext cx="11135767" cy="3023815"/>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4" name="Content Placeholder 3"/>
          <p:cNvSpPr>
            <a:spLocks noGrp="1"/>
          </p:cNvSpPr>
          <p:nvPr>
            <p:ph sz="half" idx="2"/>
          </p:nvPr>
        </p:nvSpPr>
        <p:spPr>
          <a:xfrm>
            <a:off x="1260159" y="10276754"/>
            <a:ext cx="11135767" cy="18668896"/>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12802851" y="7252941"/>
            <a:ext cx="11140142" cy="3023815"/>
          </a:xfrm>
        </p:spPr>
        <p:txBody>
          <a:bodyPr anchor="b"/>
          <a:lstStyle>
            <a:lvl1pPr marL="0" indent="0">
              <a:buNone/>
              <a:defRPr sz="2200" b="1"/>
            </a:lvl1pPr>
            <a:lvl2pPr marL="411480" indent="0">
              <a:buNone/>
              <a:defRPr sz="1800" b="1"/>
            </a:lvl2pPr>
            <a:lvl3pPr marL="822960" indent="0">
              <a:buNone/>
              <a:defRPr sz="1600" b="1"/>
            </a:lvl3pPr>
            <a:lvl4pPr marL="1234440" indent="0">
              <a:buNone/>
              <a:defRPr sz="1400" b="1"/>
            </a:lvl4pPr>
            <a:lvl5pPr marL="1645920" indent="0">
              <a:buNone/>
              <a:defRPr sz="1400" b="1"/>
            </a:lvl5pPr>
            <a:lvl6pPr marL="2057400" indent="0">
              <a:buNone/>
              <a:defRPr sz="1400" b="1"/>
            </a:lvl6pPr>
            <a:lvl7pPr marL="2468880" indent="0">
              <a:buNone/>
              <a:defRPr sz="1400" b="1"/>
            </a:lvl7pPr>
            <a:lvl8pPr marL="2880360" indent="0">
              <a:buNone/>
              <a:defRPr sz="1400" b="1"/>
            </a:lvl8pPr>
            <a:lvl9pPr marL="3291840" indent="0">
              <a:buNone/>
              <a:defRPr sz="1400" b="1"/>
            </a:lvl9pPr>
          </a:lstStyle>
          <a:p>
            <a:pPr lvl="0"/>
            <a:r>
              <a:rPr lang="en-US" smtClean="0"/>
              <a:t>Click to edit Master text styles</a:t>
            </a:r>
          </a:p>
        </p:txBody>
      </p:sp>
      <p:sp>
        <p:nvSpPr>
          <p:cNvPr id="6" name="Content Placeholder 5"/>
          <p:cNvSpPr>
            <a:spLocks noGrp="1"/>
          </p:cNvSpPr>
          <p:nvPr>
            <p:ph sz="quarter" idx="4"/>
          </p:nvPr>
        </p:nvSpPr>
        <p:spPr>
          <a:xfrm>
            <a:off x="12802851" y="10276754"/>
            <a:ext cx="11140142" cy="18668896"/>
          </a:xfrm>
        </p:spPr>
        <p:txBody>
          <a:bodyPr/>
          <a:lstStyle>
            <a:lvl1pPr>
              <a:defRPr sz="22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2023922-7E6F-433E-808B-A3FD6BF01A7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0055382-AB31-49FC-8AF0-34859554635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D2B13C2-F7A8-4DA5-A793-3A1F55FF6C7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60156" y="1289693"/>
            <a:ext cx="8291662" cy="5490686"/>
          </a:xfrm>
        </p:spPr>
        <p:txBody>
          <a:bodyPr anchor="b"/>
          <a:lstStyle>
            <a:lvl1pPr algn="r">
              <a:defRPr sz="1800" b="1"/>
            </a:lvl1pPr>
          </a:lstStyle>
          <a:p>
            <a:r>
              <a:rPr lang="en-US" smtClean="0"/>
              <a:t>Click to edit Master title style</a:t>
            </a:r>
            <a:endParaRPr lang="fa-IR"/>
          </a:p>
        </p:txBody>
      </p:sp>
      <p:sp>
        <p:nvSpPr>
          <p:cNvPr id="3" name="Content Placeholder 2"/>
          <p:cNvSpPr>
            <a:spLocks noGrp="1"/>
          </p:cNvSpPr>
          <p:nvPr>
            <p:ph idx="1"/>
          </p:nvPr>
        </p:nvSpPr>
        <p:spPr>
          <a:xfrm>
            <a:off x="9853733" y="1289695"/>
            <a:ext cx="14089261" cy="27655957"/>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1260156" y="6780379"/>
            <a:ext cx="8291662" cy="22165270"/>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2C8B43-D68A-4CE5-865B-454DFB00523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9993" y="22682837"/>
            <a:ext cx="15121890" cy="2677835"/>
          </a:xfrm>
        </p:spPr>
        <p:txBody>
          <a:bodyPr anchor="b"/>
          <a:lstStyle>
            <a:lvl1pPr algn="r">
              <a:defRPr sz="1800" b="1"/>
            </a:lvl1pPr>
          </a:lstStyle>
          <a:p>
            <a:r>
              <a:rPr lang="en-US" smtClean="0"/>
              <a:t>Click to edit Master title style</a:t>
            </a:r>
            <a:endParaRPr lang="fa-IR"/>
          </a:p>
        </p:txBody>
      </p:sp>
      <p:sp>
        <p:nvSpPr>
          <p:cNvPr id="3" name="Picture Placeholder 2"/>
          <p:cNvSpPr>
            <a:spLocks noGrp="1"/>
          </p:cNvSpPr>
          <p:nvPr>
            <p:ph type="pic" idx="1"/>
          </p:nvPr>
        </p:nvSpPr>
        <p:spPr>
          <a:xfrm>
            <a:off x="4939993" y="2895831"/>
            <a:ext cx="15121890" cy="19442430"/>
          </a:xfrm>
        </p:spPr>
        <p:txBody>
          <a:bodyPr/>
          <a:lstStyle>
            <a:lvl1pPr marL="0" indent="0">
              <a:buNone/>
              <a:defRPr sz="2900"/>
            </a:lvl1pPr>
            <a:lvl2pPr marL="411480" indent="0">
              <a:buNone/>
              <a:defRPr sz="2500"/>
            </a:lvl2pPr>
            <a:lvl3pPr marL="822960" indent="0">
              <a:buNone/>
              <a:defRPr sz="220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fa-IR"/>
          </a:p>
        </p:txBody>
      </p:sp>
      <p:sp>
        <p:nvSpPr>
          <p:cNvPr id="4" name="Text Placeholder 3"/>
          <p:cNvSpPr>
            <a:spLocks noGrp="1"/>
          </p:cNvSpPr>
          <p:nvPr>
            <p:ph type="body" sz="half" idx="2"/>
          </p:nvPr>
        </p:nvSpPr>
        <p:spPr>
          <a:xfrm>
            <a:off x="4939993" y="25360672"/>
            <a:ext cx="15121890" cy="3802975"/>
          </a:xfrm>
        </p:spPr>
        <p:txBody>
          <a:bodyPr/>
          <a:lstStyle>
            <a:lvl1pPr marL="0" indent="0">
              <a:buNone/>
              <a:defRPr sz="1300"/>
            </a:lvl1pPr>
            <a:lvl2pPr marL="411480" indent="0">
              <a:buNone/>
              <a:defRPr sz="1100"/>
            </a:lvl2pPr>
            <a:lvl3pPr marL="822960" indent="0">
              <a:buNone/>
              <a:defRPr sz="900"/>
            </a:lvl3pPr>
            <a:lvl4pPr marL="1234440" indent="0">
              <a:buNone/>
              <a:defRPr sz="800"/>
            </a:lvl4pPr>
            <a:lvl5pPr marL="1645920" indent="0">
              <a:buNone/>
              <a:defRPr sz="800"/>
            </a:lvl5pPr>
            <a:lvl6pPr marL="2057400" indent="0">
              <a:buNone/>
              <a:defRPr sz="800"/>
            </a:lvl6pPr>
            <a:lvl7pPr marL="2468880" indent="0">
              <a:buNone/>
              <a:defRPr sz="800"/>
            </a:lvl7pPr>
            <a:lvl8pPr marL="2880360" indent="0">
              <a:buNone/>
              <a:defRPr sz="800"/>
            </a:lvl8pPr>
            <a:lvl9pPr marL="329184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11215F-0DB7-48B2-8002-109D9C6EC31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159" y="1298133"/>
            <a:ext cx="22682835" cy="5400675"/>
          </a:xfrm>
          <a:prstGeom prst="rect">
            <a:avLst/>
          </a:prstGeom>
          <a:noFill/>
          <a:ln w="9525">
            <a:noFill/>
            <a:miter lim="800000"/>
            <a:headEnd/>
            <a:tailEnd/>
          </a:ln>
          <a:effectLst/>
        </p:spPr>
        <p:txBody>
          <a:bodyPr vert="horz" wrap="square" lIns="329180" tIns="164590" rIns="329180" bIns="16459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60159" y="7560948"/>
            <a:ext cx="22682835" cy="21387517"/>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60159" y="29508220"/>
            <a:ext cx="5880735"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defTabSz="3291840">
              <a:defRPr sz="5000">
                <a:cs typeface="+mn-cs"/>
              </a:defRPr>
            </a:lvl1pPr>
          </a:lstStyle>
          <a:p>
            <a:endParaRPr lang="en-US"/>
          </a:p>
        </p:txBody>
      </p:sp>
      <p:sp>
        <p:nvSpPr>
          <p:cNvPr id="1029" name="Rectangle 5"/>
          <p:cNvSpPr>
            <a:spLocks noGrp="1" noChangeArrowheads="1"/>
          </p:cNvSpPr>
          <p:nvPr>
            <p:ph type="ftr" sz="quarter" idx="3"/>
          </p:nvPr>
        </p:nvSpPr>
        <p:spPr bwMode="auto">
          <a:xfrm>
            <a:off x="8611076" y="29508220"/>
            <a:ext cx="7980998"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algn="ctr" defTabSz="3291840">
              <a:defRPr sz="5000">
                <a:cs typeface="+mn-cs"/>
              </a:defRPr>
            </a:lvl1pPr>
          </a:lstStyle>
          <a:p>
            <a:endParaRPr lang="en-US"/>
          </a:p>
        </p:txBody>
      </p:sp>
      <p:sp>
        <p:nvSpPr>
          <p:cNvPr id="1030" name="Rectangle 6"/>
          <p:cNvSpPr>
            <a:spLocks noGrp="1" noChangeArrowheads="1"/>
          </p:cNvSpPr>
          <p:nvPr>
            <p:ph type="sldNum" sz="quarter" idx="4"/>
          </p:nvPr>
        </p:nvSpPr>
        <p:spPr bwMode="auto">
          <a:xfrm>
            <a:off x="18062259" y="29508220"/>
            <a:ext cx="5880735" cy="2253094"/>
          </a:xfrm>
          <a:prstGeom prst="rect">
            <a:avLst/>
          </a:prstGeom>
          <a:noFill/>
          <a:ln w="9525">
            <a:noFill/>
            <a:miter lim="800000"/>
            <a:headEnd/>
            <a:tailEnd/>
          </a:ln>
          <a:effectLst/>
        </p:spPr>
        <p:txBody>
          <a:bodyPr vert="horz" wrap="square" lIns="329180" tIns="164590" rIns="329180" bIns="164590" numCol="1" anchor="t" anchorCtr="0" compatLnSpc="1">
            <a:prstTxWarp prst="textNoShape">
              <a:avLst/>
            </a:prstTxWarp>
          </a:bodyPr>
          <a:lstStyle>
            <a:lvl1pPr algn="r" defTabSz="3291840">
              <a:defRPr sz="5000">
                <a:cs typeface="+mn-cs"/>
              </a:defRPr>
            </a:lvl1pPr>
          </a:lstStyle>
          <a:p>
            <a:fld id="{8905D11B-4603-446D-B8EE-6D5A70FAC8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fontAlgn="base">
        <a:spcBef>
          <a:spcPct val="0"/>
        </a:spcBef>
        <a:spcAft>
          <a:spcPct val="0"/>
        </a:spcAft>
        <a:defRPr sz="15800">
          <a:solidFill>
            <a:schemeClr val="tx2"/>
          </a:solidFill>
          <a:latin typeface="+mj-lt"/>
          <a:ea typeface="+mj-ea"/>
          <a:cs typeface="+mj-cs"/>
        </a:defRPr>
      </a:lvl1pPr>
      <a:lvl2pPr algn="ctr" defTabSz="3291840" rtl="0" fontAlgn="base">
        <a:spcBef>
          <a:spcPct val="0"/>
        </a:spcBef>
        <a:spcAft>
          <a:spcPct val="0"/>
        </a:spcAft>
        <a:defRPr sz="15800">
          <a:solidFill>
            <a:schemeClr val="tx2"/>
          </a:solidFill>
          <a:latin typeface="Arial" pitchFamily="34" charset="0"/>
          <a:cs typeface="Arial" pitchFamily="34" charset="0"/>
        </a:defRPr>
      </a:lvl2pPr>
      <a:lvl3pPr algn="ctr" defTabSz="3291840" rtl="0" fontAlgn="base">
        <a:spcBef>
          <a:spcPct val="0"/>
        </a:spcBef>
        <a:spcAft>
          <a:spcPct val="0"/>
        </a:spcAft>
        <a:defRPr sz="15800">
          <a:solidFill>
            <a:schemeClr val="tx2"/>
          </a:solidFill>
          <a:latin typeface="Arial" pitchFamily="34" charset="0"/>
          <a:cs typeface="Arial" pitchFamily="34" charset="0"/>
        </a:defRPr>
      </a:lvl3pPr>
      <a:lvl4pPr algn="ctr" defTabSz="3291840" rtl="0" fontAlgn="base">
        <a:spcBef>
          <a:spcPct val="0"/>
        </a:spcBef>
        <a:spcAft>
          <a:spcPct val="0"/>
        </a:spcAft>
        <a:defRPr sz="15800">
          <a:solidFill>
            <a:schemeClr val="tx2"/>
          </a:solidFill>
          <a:latin typeface="Arial" pitchFamily="34" charset="0"/>
          <a:cs typeface="Arial" pitchFamily="34" charset="0"/>
        </a:defRPr>
      </a:lvl4pPr>
      <a:lvl5pPr algn="ctr" defTabSz="3291840" rtl="0" fontAlgn="base">
        <a:spcBef>
          <a:spcPct val="0"/>
        </a:spcBef>
        <a:spcAft>
          <a:spcPct val="0"/>
        </a:spcAft>
        <a:defRPr sz="15800">
          <a:solidFill>
            <a:schemeClr val="tx2"/>
          </a:solidFill>
          <a:latin typeface="Arial" pitchFamily="34" charset="0"/>
          <a:cs typeface="Arial" pitchFamily="34" charset="0"/>
        </a:defRPr>
      </a:lvl5pPr>
      <a:lvl6pPr marL="411480" algn="ctr" defTabSz="3291840" rtl="0" fontAlgn="base">
        <a:spcBef>
          <a:spcPct val="0"/>
        </a:spcBef>
        <a:spcAft>
          <a:spcPct val="0"/>
        </a:spcAft>
        <a:defRPr sz="15800">
          <a:solidFill>
            <a:schemeClr val="tx2"/>
          </a:solidFill>
          <a:latin typeface="Arial" pitchFamily="34" charset="0"/>
          <a:cs typeface="Arial" pitchFamily="34" charset="0"/>
        </a:defRPr>
      </a:lvl6pPr>
      <a:lvl7pPr marL="822960" algn="ctr" defTabSz="3291840" rtl="0" fontAlgn="base">
        <a:spcBef>
          <a:spcPct val="0"/>
        </a:spcBef>
        <a:spcAft>
          <a:spcPct val="0"/>
        </a:spcAft>
        <a:defRPr sz="15800">
          <a:solidFill>
            <a:schemeClr val="tx2"/>
          </a:solidFill>
          <a:latin typeface="Arial" pitchFamily="34" charset="0"/>
          <a:cs typeface="Arial" pitchFamily="34" charset="0"/>
        </a:defRPr>
      </a:lvl7pPr>
      <a:lvl8pPr marL="1234440" algn="ctr" defTabSz="3291840" rtl="0" fontAlgn="base">
        <a:spcBef>
          <a:spcPct val="0"/>
        </a:spcBef>
        <a:spcAft>
          <a:spcPct val="0"/>
        </a:spcAft>
        <a:defRPr sz="15800">
          <a:solidFill>
            <a:schemeClr val="tx2"/>
          </a:solidFill>
          <a:latin typeface="Arial" pitchFamily="34" charset="0"/>
          <a:cs typeface="Arial" pitchFamily="34" charset="0"/>
        </a:defRPr>
      </a:lvl8pPr>
      <a:lvl9pPr marL="1645920" algn="ctr" defTabSz="3291840" rtl="0" fontAlgn="base">
        <a:spcBef>
          <a:spcPct val="0"/>
        </a:spcBef>
        <a:spcAft>
          <a:spcPct val="0"/>
        </a:spcAft>
        <a:defRPr sz="15800">
          <a:solidFill>
            <a:schemeClr val="tx2"/>
          </a:solidFill>
          <a:latin typeface="Arial" pitchFamily="34" charset="0"/>
          <a:cs typeface="Arial" pitchFamily="34" charset="0"/>
        </a:defRPr>
      </a:lvl9pPr>
    </p:titleStyle>
    <p:bodyStyle>
      <a:lvl1pPr marL="1234440" indent="-1234440" algn="l" defTabSz="3291840" rtl="0" fontAlgn="base">
        <a:spcBef>
          <a:spcPct val="20000"/>
        </a:spcBef>
        <a:spcAft>
          <a:spcPct val="0"/>
        </a:spcAft>
        <a:buChar char="•"/>
        <a:defRPr sz="11500">
          <a:solidFill>
            <a:schemeClr val="tx1"/>
          </a:solidFill>
          <a:latin typeface="+mn-lt"/>
          <a:ea typeface="+mn-ea"/>
          <a:cs typeface="+mn-cs"/>
        </a:defRPr>
      </a:lvl1pPr>
      <a:lvl2pPr marL="2674620" indent="-1028700" algn="l" defTabSz="3291840" rtl="0" fontAlgn="base">
        <a:spcBef>
          <a:spcPct val="20000"/>
        </a:spcBef>
        <a:spcAft>
          <a:spcPct val="0"/>
        </a:spcAft>
        <a:buChar char="–"/>
        <a:defRPr sz="10100">
          <a:solidFill>
            <a:schemeClr val="tx1"/>
          </a:solidFill>
          <a:latin typeface="+mn-lt"/>
          <a:cs typeface="+mn-cs"/>
        </a:defRPr>
      </a:lvl2pPr>
      <a:lvl3pPr marL="4114800" indent="-822960" algn="l" defTabSz="3291840" rtl="0" fontAlgn="base">
        <a:spcBef>
          <a:spcPct val="20000"/>
        </a:spcBef>
        <a:spcAft>
          <a:spcPct val="0"/>
        </a:spcAft>
        <a:buChar char="•"/>
        <a:defRPr sz="8600">
          <a:solidFill>
            <a:schemeClr val="tx1"/>
          </a:solidFill>
          <a:latin typeface="+mn-lt"/>
          <a:cs typeface="+mn-cs"/>
        </a:defRPr>
      </a:lvl3pPr>
      <a:lvl4pPr marL="5760720" indent="-822960" algn="l" defTabSz="3291840" rtl="0" fontAlgn="base">
        <a:spcBef>
          <a:spcPct val="20000"/>
        </a:spcBef>
        <a:spcAft>
          <a:spcPct val="0"/>
        </a:spcAft>
        <a:buChar char="–"/>
        <a:defRPr sz="7200">
          <a:solidFill>
            <a:schemeClr val="tx1"/>
          </a:solidFill>
          <a:latin typeface="+mn-lt"/>
          <a:cs typeface="+mn-cs"/>
        </a:defRPr>
      </a:lvl4pPr>
      <a:lvl5pPr marL="7406640" indent="-822960" algn="l" defTabSz="3291840" rtl="0" fontAlgn="base">
        <a:spcBef>
          <a:spcPct val="20000"/>
        </a:spcBef>
        <a:spcAft>
          <a:spcPct val="0"/>
        </a:spcAft>
        <a:buChar char="»"/>
        <a:defRPr sz="7200">
          <a:solidFill>
            <a:schemeClr val="tx1"/>
          </a:solidFill>
          <a:latin typeface="+mn-lt"/>
          <a:cs typeface="+mn-cs"/>
        </a:defRPr>
      </a:lvl5pPr>
      <a:lvl6pPr marL="7818120" indent="-822960" algn="l" defTabSz="3291840" rtl="0" fontAlgn="base">
        <a:spcBef>
          <a:spcPct val="20000"/>
        </a:spcBef>
        <a:spcAft>
          <a:spcPct val="0"/>
        </a:spcAft>
        <a:buChar char="»"/>
        <a:defRPr sz="7200">
          <a:solidFill>
            <a:schemeClr val="tx1"/>
          </a:solidFill>
          <a:latin typeface="+mn-lt"/>
          <a:cs typeface="+mn-cs"/>
        </a:defRPr>
      </a:lvl6pPr>
      <a:lvl7pPr marL="8229600" indent="-822960" algn="l" defTabSz="3291840" rtl="0" fontAlgn="base">
        <a:spcBef>
          <a:spcPct val="20000"/>
        </a:spcBef>
        <a:spcAft>
          <a:spcPct val="0"/>
        </a:spcAft>
        <a:buChar char="»"/>
        <a:defRPr sz="7200">
          <a:solidFill>
            <a:schemeClr val="tx1"/>
          </a:solidFill>
          <a:latin typeface="+mn-lt"/>
          <a:cs typeface="+mn-cs"/>
        </a:defRPr>
      </a:lvl7pPr>
      <a:lvl8pPr marL="8641080" indent="-822960" algn="l" defTabSz="3291840" rtl="0" fontAlgn="base">
        <a:spcBef>
          <a:spcPct val="20000"/>
        </a:spcBef>
        <a:spcAft>
          <a:spcPct val="0"/>
        </a:spcAft>
        <a:buChar char="»"/>
        <a:defRPr sz="7200">
          <a:solidFill>
            <a:schemeClr val="tx1"/>
          </a:solidFill>
          <a:latin typeface="+mn-lt"/>
          <a:cs typeface="+mn-cs"/>
        </a:defRPr>
      </a:lvl8pPr>
      <a:lvl9pPr marL="9052560" indent="-822960" algn="l" defTabSz="3291840" rtl="0" fontAlgn="base">
        <a:spcBef>
          <a:spcPct val="20000"/>
        </a:spcBef>
        <a:spcAft>
          <a:spcPct val="0"/>
        </a:spcAft>
        <a:buChar char="»"/>
        <a:defRPr sz="7200">
          <a:solidFill>
            <a:schemeClr val="tx1"/>
          </a:solidFill>
          <a:latin typeface="+mn-lt"/>
          <a:cs typeface="+mn-cs"/>
        </a:defRPr>
      </a:lvl9pPr>
    </p:bodyStyle>
    <p:otherStyle>
      <a:defPPr>
        <a:defRPr lang="fa-IR"/>
      </a:defPPr>
      <a:lvl1pPr marL="0" algn="r" defTabSz="822960" rtl="1" eaLnBrk="1" latinLnBrk="0" hangingPunct="1">
        <a:defRPr sz="1600" kern="1200">
          <a:solidFill>
            <a:schemeClr val="tx1"/>
          </a:solidFill>
          <a:latin typeface="+mn-lt"/>
          <a:ea typeface="+mn-ea"/>
          <a:cs typeface="+mn-cs"/>
        </a:defRPr>
      </a:lvl1pPr>
      <a:lvl2pPr marL="411480" algn="r" defTabSz="822960" rtl="1" eaLnBrk="1" latinLnBrk="0" hangingPunct="1">
        <a:defRPr sz="1600" kern="1200">
          <a:solidFill>
            <a:schemeClr val="tx1"/>
          </a:solidFill>
          <a:latin typeface="+mn-lt"/>
          <a:ea typeface="+mn-ea"/>
          <a:cs typeface="+mn-cs"/>
        </a:defRPr>
      </a:lvl2pPr>
      <a:lvl3pPr marL="822960" algn="r" defTabSz="822960" rtl="1" eaLnBrk="1" latinLnBrk="0" hangingPunct="1">
        <a:defRPr sz="1600" kern="1200">
          <a:solidFill>
            <a:schemeClr val="tx1"/>
          </a:solidFill>
          <a:latin typeface="+mn-lt"/>
          <a:ea typeface="+mn-ea"/>
          <a:cs typeface="+mn-cs"/>
        </a:defRPr>
      </a:lvl3pPr>
      <a:lvl4pPr marL="1234440" algn="r" defTabSz="822960" rtl="1" eaLnBrk="1" latinLnBrk="0" hangingPunct="1">
        <a:defRPr sz="1600" kern="1200">
          <a:solidFill>
            <a:schemeClr val="tx1"/>
          </a:solidFill>
          <a:latin typeface="+mn-lt"/>
          <a:ea typeface="+mn-ea"/>
          <a:cs typeface="+mn-cs"/>
        </a:defRPr>
      </a:lvl4pPr>
      <a:lvl5pPr marL="1645920" algn="r" defTabSz="822960" rtl="1" eaLnBrk="1" latinLnBrk="0" hangingPunct="1">
        <a:defRPr sz="1600" kern="1200">
          <a:solidFill>
            <a:schemeClr val="tx1"/>
          </a:solidFill>
          <a:latin typeface="+mn-lt"/>
          <a:ea typeface="+mn-ea"/>
          <a:cs typeface="+mn-cs"/>
        </a:defRPr>
      </a:lvl5pPr>
      <a:lvl6pPr marL="2057400" algn="r" defTabSz="822960" rtl="1" eaLnBrk="1" latinLnBrk="0" hangingPunct="1">
        <a:defRPr sz="1600" kern="1200">
          <a:solidFill>
            <a:schemeClr val="tx1"/>
          </a:solidFill>
          <a:latin typeface="+mn-lt"/>
          <a:ea typeface="+mn-ea"/>
          <a:cs typeface="+mn-cs"/>
        </a:defRPr>
      </a:lvl6pPr>
      <a:lvl7pPr marL="2468880" algn="r" defTabSz="822960" rtl="1" eaLnBrk="1" latinLnBrk="0" hangingPunct="1">
        <a:defRPr sz="1600" kern="1200">
          <a:solidFill>
            <a:schemeClr val="tx1"/>
          </a:solidFill>
          <a:latin typeface="+mn-lt"/>
          <a:ea typeface="+mn-ea"/>
          <a:cs typeface="+mn-cs"/>
        </a:defRPr>
      </a:lvl7pPr>
      <a:lvl8pPr marL="2880360" algn="r" defTabSz="822960" rtl="1" eaLnBrk="1" latinLnBrk="0" hangingPunct="1">
        <a:defRPr sz="1600" kern="1200">
          <a:solidFill>
            <a:schemeClr val="tx1"/>
          </a:solidFill>
          <a:latin typeface="+mn-lt"/>
          <a:ea typeface="+mn-ea"/>
          <a:cs typeface="+mn-cs"/>
        </a:defRPr>
      </a:lvl8pPr>
      <a:lvl9pPr marL="3291840" algn="r" defTabSz="822960" rtl="1"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image" Target="../media/image1.jpe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1" name="Text Box 13"/>
          <p:cNvSpPr txBox="1">
            <a:spLocks noChangeArrowheads="1"/>
          </p:cNvSpPr>
          <p:nvPr/>
        </p:nvSpPr>
        <p:spPr bwMode="auto">
          <a:xfrm>
            <a:off x="12673583" y="11701431"/>
            <a:ext cx="12121406" cy="8858312"/>
          </a:xfrm>
          <a:prstGeom prst="rect">
            <a:avLst/>
          </a:prstGeom>
          <a:ln w="38100">
            <a:solidFill>
              <a:srgbClr val="004600"/>
            </a:solidFill>
            <a:headEnd/>
            <a:tailEnd/>
          </a:ln>
        </p:spPr>
        <p:style>
          <a:lnRef idx="2">
            <a:schemeClr val="dk1"/>
          </a:lnRef>
          <a:fillRef idx="1">
            <a:schemeClr val="lt1"/>
          </a:fillRef>
          <a:effectRef idx="0">
            <a:schemeClr val="dk1"/>
          </a:effectRef>
          <a:fontRef idx="minor">
            <a:schemeClr val="dk1"/>
          </a:fontRef>
        </p:style>
        <p:txBody>
          <a:bodyPr lIns="91389" tIns="45695" rIns="91389" bIns="45695"/>
          <a:lstStyle/>
          <a:p>
            <a:pPr algn="just" defTabSz="3291840" rtl="1">
              <a:lnSpc>
                <a:spcPct val="120000"/>
              </a:lnSpc>
            </a:pPr>
            <a:r>
              <a:rPr lang="fa-IR" sz="2400" b="1" dirty="0" smtClean="0">
                <a:solidFill>
                  <a:schemeClr val="tx1"/>
                </a:solidFill>
                <a:latin typeface="Times New Roman" pitchFamily="18" charset="0"/>
                <a:cs typeface="B Nazanin" pitchFamily="2" charset="-78"/>
              </a:rPr>
              <a:t>مقدمه</a:t>
            </a:r>
            <a:endParaRPr lang="fa-IR" sz="2400" b="1" dirty="0" smtClean="0">
              <a:solidFill>
                <a:schemeClr val="tx1"/>
              </a:solidFill>
              <a:latin typeface="Times New Roman" pitchFamily="18" charset="0"/>
              <a:cs typeface="B Nazanin" pitchFamily="2" charset="-78"/>
            </a:endParaRPr>
          </a:p>
          <a:p>
            <a:pPr algn="just" rtl="1"/>
            <a:r>
              <a:rPr lang="fa-IR" sz="2400" dirty="0" smtClean="0">
                <a:latin typeface="Times New Roman" pitchFamily="18" charset="0"/>
                <a:cs typeface="B Nazanin" pitchFamily="2" charset="-78"/>
              </a:rPr>
              <a:t>ا</a:t>
            </a:r>
            <a:r>
              <a:rPr lang="ar-SA" sz="2400" dirty="0" smtClean="0">
                <a:latin typeface="Times New Roman" pitchFamily="18" charset="0"/>
                <a:cs typeface="B Nazanin" pitchFamily="2" charset="-78"/>
              </a:rPr>
              <a:t>نجیلی یا آسوندار با نام علمی</a:t>
            </a:r>
            <a:r>
              <a:rPr lang="en-US" sz="2400" i="1" dirty="0" err="1" smtClean="0">
                <a:latin typeface="Times New Roman" pitchFamily="18" charset="0"/>
                <a:cs typeface="B Nazanin" pitchFamily="2" charset="-78"/>
              </a:rPr>
              <a:t>Parrotia</a:t>
            </a:r>
            <a:r>
              <a:rPr lang="en-US" sz="2400" i="1" dirty="0" smtClean="0">
                <a:latin typeface="Times New Roman" pitchFamily="18" charset="0"/>
                <a:cs typeface="B Nazanin" pitchFamily="2" charset="-78"/>
              </a:rPr>
              <a:t> </a:t>
            </a:r>
            <a:r>
              <a:rPr lang="en-US" sz="2400" i="1" dirty="0" err="1" smtClean="0">
                <a:latin typeface="Times New Roman" pitchFamily="18" charset="0"/>
                <a:cs typeface="B Nazanin" pitchFamily="2" charset="-78"/>
              </a:rPr>
              <a:t>persia</a:t>
            </a:r>
            <a:r>
              <a:rPr lang="en-US"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درختی </a:t>
            </a:r>
            <a:r>
              <a:rPr lang="ar-SA" sz="2400" dirty="0" smtClean="0">
                <a:latin typeface="Times New Roman" pitchFamily="18" charset="0"/>
                <a:cs typeface="B Nazanin" pitchFamily="2" charset="-78"/>
              </a:rPr>
              <a:t>است بسیار زیبا و برگ</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ریز از خانواده</a:t>
            </a:r>
            <a:r>
              <a:rPr lang="en-US" sz="2400" dirty="0" smtClean="0">
                <a:latin typeface="Times New Roman" pitchFamily="18" charset="0"/>
                <a:cs typeface="B Nazanin" pitchFamily="2" charset="-78"/>
              </a:rPr>
              <a:t>  </a:t>
            </a:r>
            <a:r>
              <a:rPr lang="en-US" sz="2400" dirty="0" err="1" smtClean="0">
                <a:latin typeface="Times New Roman" pitchFamily="18" charset="0"/>
                <a:cs typeface="B Nazanin" pitchFamily="2" charset="-78"/>
              </a:rPr>
              <a:t>Hamamelidaceae</a:t>
            </a:r>
            <a:r>
              <a:rPr lang="en-US"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که بومی شمال ایران و قفقاز می</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باشد</a:t>
            </a:r>
            <a:r>
              <a:rPr lang="en-US"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 این درخت دارای چوب سختی است و ریشه و برگ‌های آن مصرف دارویی دارد</a:t>
            </a:r>
            <a:r>
              <a:rPr lang="en-US"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 برگ</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های انجیلی بیشترین توجه را به خود جلب می‌کند. </a:t>
            </a:r>
            <a:r>
              <a:rPr lang="ar-SA" sz="2400" dirty="0" smtClean="0">
                <a:latin typeface="Times New Roman" pitchFamily="18" charset="0"/>
                <a:cs typeface="B Nazanin" pitchFamily="2" charset="-78"/>
              </a:rPr>
              <a:t>برگ</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های </a:t>
            </a:r>
            <a:r>
              <a:rPr lang="ar-SA" sz="2400" dirty="0" smtClean="0">
                <a:latin typeface="Times New Roman" pitchFamily="18" charset="0"/>
                <a:cs typeface="B Nazanin" pitchFamily="2" charset="-78"/>
              </a:rPr>
              <a:t>جوان بنفش مایل به قرمز هستند بعد از آن در تابستان به رنگ سبز تیره و درخشان تبدیل می‌شوند و سرانجام در پاییز برگ</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های درخشان به رنگ</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های مختلف زرد پررنگ نارنجی سوخته و پررنگ و قرمز روشن خالص آشکار می‌شود و این تنوع رنگ مناظر زیبایی را ایجاد می‌کند (</a:t>
            </a:r>
            <a:r>
              <a:rPr lang="fa-IR" sz="2400" dirty="0" smtClean="0">
                <a:latin typeface="Times New Roman" pitchFamily="18" charset="0"/>
                <a:cs typeface="B Nazanin" pitchFamily="2" charset="-78"/>
              </a:rPr>
              <a:t>ثابتی، 1387) </a:t>
            </a:r>
            <a:r>
              <a:rPr lang="ar-SA" sz="2400" dirty="0" smtClean="0">
                <a:latin typeface="Times New Roman" pitchFamily="18" charset="0"/>
                <a:cs typeface="B Nazanin" pitchFamily="2" charset="-78"/>
              </a:rPr>
              <a:t>و از این حیث این درخت برای ایجاد فضای سبز و همچنین جذب توریست در جنگل</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های ایران مناسب است. کيفيت آب مي‎تواند عامل تعيين کننده‌ي قابل کشت بودن محصول باشد، هم‌چنين روش‎هاي آبياري و لزوم تيمار آب نيز تحت تأثير کيفيت آب قرار مي‎گيرند. در بين عوامل اصلي تأثير‎گذار بر کيفيت آب، درجه قليائيت آب‎ها، به دليل اثر شديد آن بر روي </a:t>
            </a:r>
            <a:r>
              <a:rPr lang="en-US" sz="2400" dirty="0" smtClean="0">
                <a:latin typeface="Times New Roman" pitchFamily="18" charset="0"/>
                <a:cs typeface="B Nazanin" pitchFamily="2" charset="-78"/>
              </a:rPr>
              <a:t>pH</a:t>
            </a:r>
            <a:r>
              <a:rPr lang="ar-SA" sz="2400" dirty="0" smtClean="0">
                <a:latin typeface="Times New Roman" pitchFamily="18" charset="0"/>
                <a:cs typeface="B Nazanin" pitchFamily="2" charset="-78"/>
              </a:rPr>
              <a:t> خاک يا محلول محيط رشد از اهميت بسيار بالايي برخوردار است</a:t>
            </a: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a:t>
            </a:r>
            <a:r>
              <a:rPr lang="fa-IR" sz="2400" dirty="0" smtClean="0">
                <a:latin typeface="Times New Roman" pitchFamily="18" charset="0"/>
                <a:cs typeface="B Nazanin" pitchFamily="2" charset="-78"/>
              </a:rPr>
              <a:t>4</a:t>
            </a:r>
            <a:r>
              <a:rPr lang="ar-SA" sz="2400" dirty="0" smtClean="0">
                <a:latin typeface="Times New Roman" pitchFamily="18" charset="0"/>
                <a:cs typeface="B Nazanin" pitchFamily="2" charset="-78"/>
              </a:rPr>
              <a:t>). عوامل اصلي که باعث قليائيت مي‎شوند شامل بي‎کربنات (</a:t>
            </a:r>
            <a:r>
              <a:rPr lang="en-US" sz="2400" dirty="0" smtClean="0">
                <a:latin typeface="Times New Roman" pitchFamily="18" charset="0"/>
                <a:cs typeface="B Nazanin" pitchFamily="2" charset="-78"/>
              </a:rPr>
              <a:t>HCO</a:t>
            </a:r>
            <a:r>
              <a:rPr lang="en-US" sz="2400" baseline="-25000" dirty="0" smtClean="0">
                <a:latin typeface="Times New Roman" pitchFamily="18" charset="0"/>
                <a:cs typeface="B Nazanin" pitchFamily="2" charset="-78"/>
              </a:rPr>
              <a:t>3</a:t>
            </a:r>
            <a:r>
              <a:rPr lang="en-US" sz="2400" baseline="30000" dirty="0" smtClean="0">
                <a:latin typeface="Times New Roman" pitchFamily="18" charset="0"/>
                <a:cs typeface="B Nazanin" pitchFamily="2" charset="-78"/>
              </a:rPr>
              <a:t>-</a:t>
            </a:r>
            <a:r>
              <a:rPr lang="ar-SA" sz="2400" dirty="0" smtClean="0">
                <a:latin typeface="Times New Roman" pitchFamily="18" charset="0"/>
                <a:cs typeface="B Nazanin" pitchFamily="2" charset="-78"/>
              </a:rPr>
              <a:t>) و کربنات‎ها (</a:t>
            </a:r>
            <a:r>
              <a:rPr lang="en-US" sz="2400" dirty="0" smtClean="0">
                <a:latin typeface="Times New Roman" pitchFamily="18" charset="0"/>
                <a:cs typeface="B Nazanin" pitchFamily="2" charset="-78"/>
              </a:rPr>
              <a:t>CO</a:t>
            </a:r>
            <a:r>
              <a:rPr lang="en-US" sz="2400" baseline="-25000" dirty="0" smtClean="0">
                <a:latin typeface="Times New Roman" pitchFamily="18" charset="0"/>
                <a:cs typeface="B Nazanin" pitchFamily="2" charset="-78"/>
              </a:rPr>
              <a:t>3</a:t>
            </a:r>
            <a:r>
              <a:rPr lang="en-US" sz="2400" baseline="30000" dirty="0" smtClean="0">
                <a:latin typeface="Times New Roman" pitchFamily="18" charset="0"/>
                <a:cs typeface="B Nazanin" pitchFamily="2" charset="-78"/>
              </a:rPr>
              <a:t>2-</a:t>
            </a:r>
            <a:r>
              <a:rPr lang="ar-SA" sz="2400" dirty="0" smtClean="0">
                <a:latin typeface="Times New Roman" pitchFamily="18" charset="0"/>
                <a:cs typeface="B Nazanin" pitchFamily="2" charset="-78"/>
              </a:rPr>
              <a:t>) هستند، درحالي که هيدروکسيد، بورات، آمونياک، بازهاي آلي، فسفات‎ها و سيليکات‎ها به عنوان عوامل فرعي پيشنهاد شده‎اند. </a:t>
            </a:r>
            <a:r>
              <a:rPr lang="en-US" sz="2400" dirty="0" smtClean="0">
                <a:latin typeface="Times New Roman" pitchFamily="18" charset="0"/>
                <a:cs typeface="B Nazanin" pitchFamily="2" charset="-78"/>
              </a:rPr>
              <a:t>pH</a:t>
            </a:r>
            <a:r>
              <a:rPr lang="ar-SA" sz="2400" dirty="0" smtClean="0">
                <a:latin typeface="Times New Roman" pitchFamily="18" charset="0"/>
                <a:cs typeface="B Nazanin" pitchFamily="2" charset="-78"/>
              </a:rPr>
              <a:t> قليايي منجر به تشکيل اشکال غير محلول مواد غذايي، مخصوصاً آهن (</a:t>
            </a:r>
            <a:r>
              <a:rPr lang="en-US" sz="2400" dirty="0" smtClean="0">
                <a:latin typeface="Times New Roman" pitchFamily="18" charset="0"/>
                <a:cs typeface="B Nazanin" pitchFamily="2" charset="-78"/>
              </a:rPr>
              <a:t>Fe</a:t>
            </a:r>
            <a:r>
              <a:rPr lang="ar-SA" sz="2400" dirty="0" smtClean="0">
                <a:latin typeface="Times New Roman" pitchFamily="18" charset="0"/>
                <a:cs typeface="B Nazanin" pitchFamily="2" charset="-78"/>
              </a:rPr>
              <a:t>)، روي (</a:t>
            </a:r>
            <a:r>
              <a:rPr lang="en-US" sz="2400" dirty="0" smtClean="0">
                <a:latin typeface="Times New Roman" pitchFamily="18" charset="0"/>
                <a:cs typeface="B Nazanin" pitchFamily="2" charset="-78"/>
              </a:rPr>
              <a:t>Zn</a:t>
            </a:r>
            <a:r>
              <a:rPr lang="ar-SA" sz="2400" dirty="0" smtClean="0">
                <a:latin typeface="Times New Roman" pitchFamily="18" charset="0"/>
                <a:cs typeface="B Nazanin" pitchFamily="2" charset="-78"/>
              </a:rPr>
              <a:t>) و مس (</a:t>
            </a:r>
            <a:r>
              <a:rPr lang="en-US" sz="2400" dirty="0" smtClean="0">
                <a:latin typeface="Times New Roman" pitchFamily="18" charset="0"/>
                <a:cs typeface="B Nazanin" pitchFamily="2" charset="-78"/>
              </a:rPr>
              <a:t>Cu</a:t>
            </a:r>
            <a:r>
              <a:rPr lang="ar-SA" sz="2400" dirty="0" smtClean="0">
                <a:latin typeface="Times New Roman" pitchFamily="18" charset="0"/>
                <a:cs typeface="B Nazanin" pitchFamily="2" charset="-78"/>
              </a:rPr>
              <a:t>) مي‎شود، که به‌موجب آن از حالت قابل جذب براي گياه خارج مي‎شوند. پي‌آمد اين امر به‌صورت زردي در برگ‎هاي جوان نمود خواهد کرد که ناشي از کاهش يافتن سنتز کلروفيل به خاطر کمبود آهن و روي است (</a:t>
            </a:r>
            <a:r>
              <a:rPr lang="fa-IR" sz="2400" dirty="0" smtClean="0">
                <a:latin typeface="Times New Roman" pitchFamily="18" charset="0"/>
                <a:cs typeface="B Nazanin" pitchFamily="2" charset="-78"/>
              </a:rPr>
              <a:t>7</a:t>
            </a:r>
            <a:r>
              <a:rPr lang="ar-SA" sz="2400" dirty="0" smtClean="0">
                <a:latin typeface="Times New Roman" pitchFamily="18" charset="0"/>
                <a:cs typeface="B Nazanin" pitchFamily="2" charset="-78"/>
              </a:rPr>
              <a:t>). هم‌چنين يون‎هاي بي‎کربنات با جذب عناصر پرمصرف، به ويژه فسفر (</a:t>
            </a:r>
            <a:r>
              <a:rPr lang="en-US" sz="2400" dirty="0" smtClean="0">
                <a:latin typeface="Times New Roman" pitchFamily="18" charset="0"/>
                <a:cs typeface="B Nazanin" pitchFamily="2" charset="-78"/>
              </a:rPr>
              <a:t>P</a:t>
            </a:r>
            <a:r>
              <a:rPr lang="ar-SA" sz="2400" dirty="0" smtClean="0">
                <a:latin typeface="Times New Roman" pitchFamily="18" charset="0"/>
                <a:cs typeface="B Nazanin" pitchFamily="2" charset="-78"/>
              </a:rPr>
              <a:t>)، پتاسيم (</a:t>
            </a:r>
            <a:r>
              <a:rPr lang="en-US" sz="2400" dirty="0" smtClean="0">
                <a:latin typeface="Times New Roman" pitchFamily="18" charset="0"/>
                <a:cs typeface="B Nazanin" pitchFamily="2" charset="-78"/>
              </a:rPr>
              <a:t>K</a:t>
            </a:r>
            <a:r>
              <a:rPr lang="ar-SA" sz="2400" dirty="0" smtClean="0">
                <a:latin typeface="Times New Roman" pitchFamily="18" charset="0"/>
                <a:cs typeface="B Nazanin" pitchFamily="2" charset="-78"/>
              </a:rPr>
              <a:t>) و منيزيم (</a:t>
            </a:r>
            <a:r>
              <a:rPr lang="en-US" sz="2400" dirty="0" smtClean="0">
                <a:latin typeface="Times New Roman" pitchFamily="18" charset="0"/>
                <a:cs typeface="B Nazanin" pitchFamily="2" charset="-78"/>
              </a:rPr>
              <a:t>Mg</a:t>
            </a:r>
            <a:r>
              <a:rPr lang="ar-SA" sz="2400" dirty="0" smtClean="0">
                <a:latin typeface="Times New Roman" pitchFamily="18" charset="0"/>
                <a:cs typeface="B Nazanin" pitchFamily="2" charset="-78"/>
              </a:rPr>
              <a:t>) توسط گياه تداخل ايجاد مي‎کنند</a:t>
            </a:r>
            <a:r>
              <a:rPr lang="en-US"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 به عنوان مثال در خاک‎هاي قليايي، فسفر به مقدار زيادي بواسطه تشکيل مجموعه‎هاي فلزي (از قبيل </a:t>
            </a:r>
            <a:r>
              <a:rPr lang="en-US" sz="2400" dirty="0" smtClean="0">
                <a:latin typeface="Times New Roman" pitchFamily="18" charset="0"/>
                <a:cs typeface="B Nazanin" pitchFamily="2" charset="-78"/>
              </a:rPr>
              <a:t>Mg-P</a:t>
            </a:r>
            <a:r>
              <a:rPr lang="ar-SA"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Ca-P</a:t>
            </a:r>
            <a:r>
              <a:rPr lang="ar-SA" sz="2400" dirty="0" smtClean="0">
                <a:latin typeface="Times New Roman" pitchFamily="18" charset="0"/>
                <a:cs typeface="B Nazanin" pitchFamily="2" charset="-78"/>
              </a:rPr>
              <a:t>) از دسترس گياه خارج مي‎شود (</a:t>
            </a:r>
            <a:r>
              <a:rPr lang="fa-IR" sz="2400" dirty="0" smtClean="0">
                <a:latin typeface="Times New Roman" pitchFamily="18" charset="0"/>
                <a:cs typeface="B Nazanin" pitchFamily="2" charset="-78"/>
              </a:rPr>
              <a:t>5</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يون </a:t>
            </a:r>
            <a:r>
              <a:rPr lang="ar-SA" sz="2400" dirty="0" smtClean="0">
                <a:latin typeface="Times New Roman" pitchFamily="18" charset="0"/>
                <a:cs typeface="B Nazanin" pitchFamily="2" charset="-78"/>
              </a:rPr>
              <a:t>بي‌کربنات باعث افزايش </a:t>
            </a:r>
            <a:r>
              <a:rPr lang="en-US" sz="2400" dirty="0" smtClean="0">
                <a:latin typeface="Times New Roman" pitchFamily="18" charset="0"/>
                <a:cs typeface="B Nazanin" pitchFamily="2" charset="-78"/>
              </a:rPr>
              <a:t>pH</a:t>
            </a:r>
            <a:r>
              <a:rPr lang="ar-SA" sz="2400" dirty="0" smtClean="0">
                <a:latin typeface="Times New Roman" pitchFamily="18" charset="0"/>
                <a:cs typeface="B Nazanin" pitchFamily="2" charset="-78"/>
              </a:rPr>
              <a:t> آپوپلاست برگ گرديده و منجر به تثبيت يون آهن (</a:t>
            </a:r>
            <a:r>
              <a:rPr lang="en-US" sz="2400" dirty="0" smtClean="0">
                <a:latin typeface="Times New Roman" pitchFamily="18" charset="0"/>
                <a:cs typeface="B Nazanin" pitchFamily="2" charset="-78"/>
              </a:rPr>
              <a:t>Fe</a:t>
            </a:r>
            <a:r>
              <a:rPr lang="en-US" sz="2400" baseline="30000" dirty="0" smtClean="0">
                <a:latin typeface="Times New Roman" pitchFamily="18" charset="0"/>
                <a:cs typeface="B Nazanin" pitchFamily="2" charset="-78"/>
              </a:rPr>
              <a:t>3+</a:t>
            </a:r>
            <a:r>
              <a:rPr lang="ar-SA" sz="2400" dirty="0" smtClean="0">
                <a:latin typeface="Times New Roman" pitchFamily="18" charset="0"/>
                <a:cs typeface="B Nazanin" pitchFamily="2" charset="-78"/>
              </a:rPr>
              <a:t>) به صورت يون هيدروکسيد و فسفات آهن مي‎</a:t>
            </a:r>
            <a:r>
              <a:rPr lang="ar-SA" sz="2400" dirty="0" smtClean="0">
                <a:latin typeface="Times New Roman" pitchFamily="18" charset="0"/>
                <a:cs typeface="B Nazanin" pitchFamily="2" charset="-78"/>
              </a:rPr>
              <a:t>گردد</a:t>
            </a:r>
            <a:r>
              <a:rPr lang="fa-IR" sz="2400" dirty="0" smtClean="0">
                <a:latin typeface="Times New Roman" pitchFamily="18" charset="0"/>
                <a:cs typeface="B Nazanin" pitchFamily="2" charset="-78"/>
              </a:rPr>
              <a:t> (2)</a:t>
            </a:r>
            <a:r>
              <a:rPr lang="ar-SA" sz="2400" dirty="0" smtClean="0">
                <a:latin typeface="Times New Roman" pitchFamily="18" charset="0"/>
                <a:cs typeface="B Nazanin" pitchFamily="2" charset="-78"/>
              </a:rPr>
              <a:t>. از </a:t>
            </a:r>
            <a:r>
              <a:rPr lang="ar-SA" sz="2400" dirty="0" smtClean="0">
                <a:latin typeface="Times New Roman" pitchFamily="18" charset="0"/>
                <a:cs typeface="B Nazanin" pitchFamily="2" charset="-78"/>
              </a:rPr>
              <a:t>آنجايي که يون کربنات درون گياه تحت تأثير کربنات سديم موجود در محيط ريشه مي‎باشد بنابراين ضروري است کربنات سديم محيط ريشه خنثي گرديده و يا کاهش يابد تا ميزان دريافت آهن توسط گياه و کارايي آن افزايش يابد</a:t>
            </a:r>
            <a:r>
              <a:rPr lang="fa-IR" sz="2400" dirty="0" smtClean="0">
                <a:latin typeface="Times New Roman" pitchFamily="18" charset="0"/>
                <a:cs typeface="B Nazanin" pitchFamily="2" charset="-78"/>
              </a:rPr>
              <a:t>. </a:t>
            </a:r>
            <a:endParaRPr lang="en-US" sz="2400" dirty="0" smtClean="0">
              <a:latin typeface="Times New Roman" pitchFamily="18" charset="0"/>
              <a:cs typeface="B Nazanin" pitchFamily="2" charset="-78"/>
            </a:endParaRPr>
          </a:p>
          <a:p>
            <a:pPr algn="just" rtl="1"/>
            <a:r>
              <a:rPr lang="fa-IR" sz="2400" dirty="0" smtClean="0">
                <a:latin typeface="Times New Roman" pitchFamily="18" charset="0"/>
                <a:cs typeface="B Nazanin" pitchFamily="2" charset="-78"/>
              </a:rPr>
              <a:t>این پژوهش با هدف ارزیابی تحمل گیاه انجیلی به تنش قلیائیت در شرایط هیدروپونیک مورد ارزیابی قرار گرفت.</a:t>
            </a:r>
            <a:endParaRPr lang="fa-IR" sz="2400" b="1" dirty="0">
              <a:cs typeface="B Nazanin" pitchFamily="2" charset="-78"/>
            </a:endParaRPr>
          </a:p>
        </p:txBody>
      </p:sp>
      <p:sp>
        <p:nvSpPr>
          <p:cNvPr id="2087" name="Text Box 39"/>
          <p:cNvSpPr txBox="1">
            <a:spLocks noChangeArrowheads="1"/>
          </p:cNvSpPr>
          <p:nvPr/>
        </p:nvSpPr>
        <p:spPr bwMode="auto">
          <a:xfrm>
            <a:off x="432223" y="26346221"/>
            <a:ext cx="11955038" cy="4834226"/>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cs typeface="B Nazanin" pitchFamily="2" charset="-78"/>
              </a:rPr>
              <a:t>منابع</a:t>
            </a:r>
          </a:p>
          <a:p>
            <a:pPr marL="180000" indent="-180000" algn="just">
              <a:lnSpc>
                <a:spcPct val="150000"/>
              </a:lnSpc>
            </a:pPr>
            <a:r>
              <a:rPr lang="en-US" sz="1600" dirty="0" smtClean="0">
                <a:latin typeface="Times New Roman" pitchFamily="18" charset="0"/>
                <a:cs typeface="Times New Roman" pitchFamily="18" charset="0"/>
              </a:rPr>
              <a:t>1- Ahmad, P. and S. Sharma. 2010. </a:t>
            </a:r>
            <a:r>
              <a:rPr lang="en-US" sz="1600" dirty="0" err="1" smtClean="0">
                <a:latin typeface="Times New Roman" pitchFamily="18" charset="0"/>
                <a:cs typeface="Times New Roman" pitchFamily="18" charset="0"/>
              </a:rPr>
              <a:t>Ph</a:t>
            </a:r>
            <a:r>
              <a:rPr lang="en-US" sz="1600" dirty="0" err="1" smtClean="0">
                <a:latin typeface="Times New Roman" pitchFamily="18" charset="0"/>
                <a:cs typeface="Times New Roman" pitchFamily="18" charset="0"/>
              </a:rPr>
              <a:t>y</a:t>
            </a:r>
            <a:r>
              <a:rPr lang="en-US" sz="1600" dirty="0" err="1" smtClean="0">
                <a:latin typeface="Times New Roman" pitchFamily="18" charset="0"/>
                <a:cs typeface="Times New Roman" pitchFamily="18" charset="0"/>
              </a:rPr>
              <a:t>sio</a:t>
            </a:r>
            <a:r>
              <a:rPr lang="en-US" sz="1600" dirty="0" smtClean="0">
                <a:latin typeface="Times New Roman" pitchFamily="18" charset="0"/>
                <a:cs typeface="Times New Roman" pitchFamily="18" charset="0"/>
              </a:rPr>
              <a:t>-biochemical </a:t>
            </a:r>
            <a:r>
              <a:rPr lang="en-US" sz="1600" dirty="0" smtClean="0">
                <a:latin typeface="Times New Roman" pitchFamily="18" charset="0"/>
                <a:cs typeface="Times New Roman" pitchFamily="18" charset="0"/>
              </a:rPr>
              <a:t>attributes in two cultivars of mulberry (</a:t>
            </a:r>
            <a:r>
              <a:rPr lang="en-US" sz="1600" i="1" dirty="0" err="1" smtClean="0">
                <a:latin typeface="Times New Roman" pitchFamily="18" charset="0"/>
                <a:cs typeface="Times New Roman" pitchFamily="18" charset="0"/>
              </a:rPr>
              <a:t>Morus</a:t>
            </a:r>
            <a:r>
              <a:rPr lang="en-US" sz="1600" i="1" dirty="0" smtClean="0">
                <a:latin typeface="Times New Roman" pitchFamily="18" charset="0"/>
                <a:cs typeface="Times New Roman" pitchFamily="18" charset="0"/>
              </a:rPr>
              <a:t> alba</a:t>
            </a:r>
            <a:r>
              <a:rPr lang="en-US" sz="1600" dirty="0" smtClean="0">
                <a:latin typeface="Times New Roman" pitchFamily="18" charset="0"/>
                <a:cs typeface="Times New Roman" pitchFamily="18" charset="0"/>
              </a:rPr>
              <a:t> L.) under NaHCO</a:t>
            </a:r>
            <a:r>
              <a:rPr lang="en-US" sz="1600" baseline="-25000"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stress. Int. J. Plant Prod. 4: 1735-1743.</a:t>
            </a:r>
          </a:p>
          <a:p>
            <a:pPr marL="180000" indent="-180000" algn="just">
              <a:lnSpc>
                <a:spcPct val="150000"/>
              </a:lnSpc>
            </a:pPr>
            <a:r>
              <a:rPr lang="en-US" sz="1600" dirty="0" smtClean="0">
                <a:latin typeface="Times New Roman" pitchFamily="18" charset="0"/>
                <a:cs typeface="Times New Roman" pitchFamily="18" charset="0"/>
              </a:rPr>
              <a:t>2- </a:t>
            </a:r>
            <a:r>
              <a:rPr lang="en-US" sz="1600" dirty="0" err="1" smtClean="0">
                <a:latin typeface="Times New Roman" pitchFamily="18" charset="0"/>
                <a:cs typeface="Times New Roman" pitchFamily="18" charset="0"/>
              </a:rPr>
              <a:t>Bienfait</a:t>
            </a:r>
            <a:r>
              <a:rPr lang="en-US" sz="1600" dirty="0" smtClean="0">
                <a:latin typeface="Times New Roman" pitchFamily="18" charset="0"/>
                <a:cs typeface="Times New Roman" pitchFamily="18" charset="0"/>
              </a:rPr>
              <a:t>, H. F. and M. R. </a:t>
            </a:r>
            <a:r>
              <a:rPr lang="en-US" sz="1600" dirty="0" err="1" smtClean="0">
                <a:latin typeface="Times New Roman" pitchFamily="18" charset="0"/>
                <a:cs typeface="Times New Roman" pitchFamily="18" charset="0"/>
              </a:rPr>
              <a:t>Scheffers</a:t>
            </a:r>
            <a:r>
              <a:rPr lang="en-US" sz="1600" dirty="0" smtClean="0">
                <a:latin typeface="Times New Roman" pitchFamily="18" charset="0"/>
                <a:cs typeface="Times New Roman" pitchFamily="18" charset="0"/>
              </a:rPr>
              <a:t>. 1992. Some properties of ferric citrate relevant to the iron nutrition of plants. Plant Soil. 143:141-144.</a:t>
            </a:r>
          </a:p>
          <a:p>
            <a:pPr marL="180000" indent="-180000" algn="just">
              <a:lnSpc>
                <a:spcPct val="150000"/>
              </a:lnSpc>
            </a:pPr>
            <a:r>
              <a:rPr lang="en-US" sz="1600" dirty="0" smtClean="0">
                <a:latin typeface="Times New Roman" pitchFamily="18" charset="0"/>
                <a:cs typeface="Times New Roman" pitchFamily="18" charset="0"/>
              </a:rPr>
              <a:t>3- Deng, C. N., G. X. Zhang, X. L., Pan. and K. Y. Zhao,  2010. Chlorophyll fluorescence and gas exchange responses of maize seedlings to saline-alkaline stress. Bulgarian Journal of Agricultural Science.16(1): 49-58.</a:t>
            </a:r>
          </a:p>
          <a:p>
            <a:pPr marL="180000" indent="-180000" algn="just">
              <a:lnSpc>
                <a:spcPct val="150000"/>
              </a:lnSpc>
            </a:pPr>
            <a:r>
              <a:rPr lang="en-US" sz="1600" dirty="0" smtClean="0">
                <a:latin typeface="Times New Roman" pitchFamily="18" charset="0"/>
                <a:cs typeface="Times New Roman" pitchFamily="18" charset="0"/>
              </a:rPr>
              <a:t>4- </a:t>
            </a:r>
            <a:r>
              <a:rPr lang="en-US" sz="1600" dirty="0" err="1" smtClean="0">
                <a:latin typeface="Times New Roman" pitchFamily="18" charset="0"/>
                <a:cs typeface="Times New Roman" pitchFamily="18" charset="0"/>
              </a:rPr>
              <a:t>Handreck</a:t>
            </a:r>
            <a:r>
              <a:rPr lang="en-US" sz="1600" dirty="0" smtClean="0">
                <a:latin typeface="Times New Roman" pitchFamily="18" charset="0"/>
                <a:cs typeface="Times New Roman" pitchFamily="18" charset="0"/>
              </a:rPr>
              <a:t>, K.. and N. Black. 2002. Growing Media for Ornamental Plants and Turf. UNSW Press Sydney, Australia</a:t>
            </a:r>
            <a:r>
              <a:rPr lang="ar-SA"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marL="180000" indent="-180000" algn="just">
              <a:lnSpc>
                <a:spcPct val="150000"/>
              </a:lnSpc>
            </a:pPr>
            <a:r>
              <a:rPr lang="en-US" sz="1600" dirty="0" smtClean="0">
                <a:latin typeface="Times New Roman" pitchFamily="18" charset="0"/>
                <a:cs typeface="Times New Roman" pitchFamily="18" charset="0"/>
              </a:rPr>
              <a:t>5- </a:t>
            </a:r>
            <a:r>
              <a:rPr lang="en-US" sz="1600" dirty="0" err="1" smtClean="0">
                <a:latin typeface="Times New Roman" pitchFamily="18" charset="0"/>
                <a:cs typeface="Times New Roman" pitchFamily="18" charset="0"/>
              </a:rPr>
              <a:t>Nikolic</a:t>
            </a:r>
            <a:r>
              <a:rPr lang="en-US" sz="1600" dirty="0" smtClean="0">
                <a:latin typeface="Times New Roman" pitchFamily="18" charset="0"/>
                <a:cs typeface="Times New Roman" pitchFamily="18" charset="0"/>
              </a:rPr>
              <a:t>, M. and R. </a:t>
            </a:r>
            <a:r>
              <a:rPr lang="en-US" sz="1600" dirty="0" err="1" smtClean="0">
                <a:latin typeface="Times New Roman" pitchFamily="18" charset="0"/>
                <a:cs typeface="Times New Roman" pitchFamily="18" charset="0"/>
              </a:rPr>
              <a:t>Kastori</a:t>
            </a:r>
            <a:r>
              <a:rPr lang="en-US" sz="1600" dirty="0" smtClean="0">
                <a:latin typeface="Times New Roman" pitchFamily="18" charset="0"/>
                <a:cs typeface="Times New Roman" pitchFamily="18" charset="0"/>
              </a:rPr>
              <a:t>. 2000. Effect of bicarbonate  and Fe supply on Fe nutrition of grapevine. J. Plant </a:t>
            </a:r>
            <a:r>
              <a:rPr lang="en-US" sz="1600" dirty="0" err="1" smtClean="0">
                <a:latin typeface="Times New Roman" pitchFamily="18" charset="0"/>
                <a:cs typeface="Times New Roman" pitchFamily="18" charset="0"/>
              </a:rPr>
              <a:t>Nutr</a:t>
            </a:r>
            <a:r>
              <a:rPr lang="en-US" sz="1600" dirty="0" smtClean="0">
                <a:latin typeface="Times New Roman" pitchFamily="18" charset="0"/>
                <a:cs typeface="Times New Roman" pitchFamily="18" charset="0"/>
              </a:rPr>
              <a:t>. 23: 1619-1627.</a:t>
            </a:r>
          </a:p>
          <a:p>
            <a:pPr marL="180000" indent="-180000" algn="just">
              <a:lnSpc>
                <a:spcPct val="150000"/>
              </a:lnSpc>
            </a:pPr>
            <a:r>
              <a:rPr lang="en-US" sz="1600" dirty="0" smtClean="0">
                <a:latin typeface="Times New Roman" pitchFamily="18" charset="0"/>
                <a:cs typeface="Times New Roman" pitchFamily="18" charset="0"/>
              </a:rPr>
              <a:t>6- </a:t>
            </a:r>
            <a:r>
              <a:rPr lang="en-US" sz="1600" dirty="0" err="1" smtClean="0">
                <a:latin typeface="Times New Roman" pitchFamily="18" charset="0"/>
                <a:cs typeface="Times New Roman" pitchFamily="18" charset="0"/>
              </a:rPr>
              <a:t>Roosta</a:t>
            </a:r>
            <a:r>
              <a:rPr lang="en-US" sz="1600" dirty="0" smtClean="0">
                <a:latin typeface="Times New Roman" pitchFamily="18" charset="0"/>
                <a:cs typeface="Times New Roman" pitchFamily="18" charset="0"/>
              </a:rPr>
              <a:t>, H. R. and J. K. </a:t>
            </a:r>
            <a:r>
              <a:rPr lang="en-US" sz="1600" dirty="0" err="1" smtClean="0">
                <a:latin typeface="Times New Roman" pitchFamily="18" charset="0"/>
                <a:cs typeface="Times New Roman" pitchFamily="18" charset="0"/>
              </a:rPr>
              <a:t>Schjoerring</a:t>
            </a:r>
            <a:r>
              <a:rPr lang="en-US" sz="1600" dirty="0" smtClean="0">
                <a:latin typeface="Times New Roman" pitchFamily="18" charset="0"/>
                <a:cs typeface="Times New Roman" pitchFamily="18" charset="0"/>
              </a:rPr>
              <a:t>. 2007. Effects of ammonium toxicity on nitrogen metabolism and elemental profile of cucumber (</a:t>
            </a:r>
            <a:r>
              <a:rPr lang="en-US" sz="1600" i="1" dirty="0" err="1" smtClean="0">
                <a:latin typeface="Times New Roman" pitchFamily="18" charset="0"/>
                <a:cs typeface="Times New Roman" pitchFamily="18" charset="0"/>
              </a:rPr>
              <a:t>Cucumis</a:t>
            </a:r>
            <a:r>
              <a:rPr lang="en-US" sz="1600" i="1" dirty="0" smtClean="0">
                <a:latin typeface="Times New Roman" pitchFamily="18" charset="0"/>
                <a:cs typeface="Times New Roman" pitchFamily="18" charset="0"/>
              </a:rPr>
              <a:t> </a:t>
            </a:r>
            <a:r>
              <a:rPr lang="en-US" sz="1600" i="1" dirty="0" err="1" smtClean="0">
                <a:latin typeface="Times New Roman" pitchFamily="18" charset="0"/>
                <a:cs typeface="Times New Roman" pitchFamily="18" charset="0"/>
              </a:rPr>
              <a:t>sativus</a:t>
            </a:r>
            <a:r>
              <a:rPr lang="en-US" sz="1600" dirty="0" smtClean="0">
                <a:latin typeface="Times New Roman" pitchFamily="18" charset="0"/>
                <a:cs typeface="Times New Roman" pitchFamily="18" charset="0"/>
              </a:rPr>
              <a:t> L., cv. Styx) plants. J. Plant </a:t>
            </a:r>
            <a:r>
              <a:rPr lang="en-US" sz="1600" dirty="0" err="1" smtClean="0">
                <a:latin typeface="Times New Roman" pitchFamily="18" charset="0"/>
                <a:cs typeface="Times New Roman" pitchFamily="18" charset="0"/>
              </a:rPr>
              <a:t>Nutr</a:t>
            </a:r>
            <a:r>
              <a:rPr lang="en-US" sz="1600" dirty="0" smtClean="0">
                <a:latin typeface="Times New Roman" pitchFamily="18" charset="0"/>
                <a:cs typeface="Times New Roman" pitchFamily="18" charset="0"/>
              </a:rPr>
              <a:t>. 30: 1933-1951.</a:t>
            </a:r>
          </a:p>
          <a:p>
            <a:pPr marL="180000" indent="-180000" algn="just">
              <a:lnSpc>
                <a:spcPct val="150000"/>
              </a:lnSpc>
            </a:pPr>
            <a:r>
              <a:rPr lang="en-US" sz="1600" dirty="0" smtClean="0">
                <a:latin typeface="Times New Roman" pitchFamily="18" charset="0"/>
                <a:cs typeface="Times New Roman" pitchFamily="18" charset="0"/>
              </a:rPr>
              <a:t>7- Yang, C.W., H. H. </a:t>
            </a:r>
            <a:r>
              <a:rPr lang="en-US" sz="1600" dirty="0" err="1" smtClean="0">
                <a:latin typeface="Times New Roman" pitchFamily="18" charset="0"/>
                <a:cs typeface="Times New Roman" pitchFamily="18" charset="0"/>
              </a:rPr>
              <a:t>Xu</a:t>
            </a:r>
            <a:r>
              <a:rPr lang="en-US" sz="1600" dirty="0" smtClean="0">
                <a:latin typeface="Times New Roman" pitchFamily="18" charset="0"/>
                <a:cs typeface="Times New Roman" pitchFamily="18" charset="0"/>
              </a:rPr>
              <a:t>, L.L., Wang, J., Liu, D.C., Shi, and D.L. Wang. 2009. Comparative effects of salt-stress and alkali-stress on the growth, photosynthesis, solute accumulation, and ion balance of barley plants. </a:t>
            </a:r>
            <a:r>
              <a:rPr lang="en-US" sz="1600" dirty="0" err="1" smtClean="0">
                <a:latin typeface="Times New Roman" pitchFamily="18" charset="0"/>
                <a:cs typeface="Times New Roman" pitchFamily="18" charset="0"/>
              </a:rPr>
              <a:t>Photosynthetica</a:t>
            </a:r>
            <a:r>
              <a:rPr lang="en-US" sz="1600" dirty="0" smtClean="0">
                <a:latin typeface="Times New Roman" pitchFamily="18" charset="0"/>
                <a:cs typeface="Times New Roman" pitchFamily="18" charset="0"/>
              </a:rPr>
              <a:t>. 47: 79-86</a:t>
            </a:r>
            <a:r>
              <a:rPr lang="ar-SA"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
        <p:nvSpPr>
          <p:cNvPr id="2136" name="Text Box 88"/>
          <p:cNvSpPr txBox="1">
            <a:spLocks noChangeArrowheads="1"/>
          </p:cNvSpPr>
          <p:nvPr/>
        </p:nvSpPr>
        <p:spPr bwMode="auto">
          <a:xfrm>
            <a:off x="16274118" y="23762970"/>
            <a:ext cx="6192857" cy="400108"/>
          </a:xfrm>
          <a:prstGeom prst="rect">
            <a:avLst/>
          </a:prstGeom>
          <a:noFill/>
          <a:ln w="9525">
            <a:noFill/>
            <a:miter lim="800000"/>
            <a:headEnd/>
            <a:tailEnd/>
          </a:ln>
          <a:effectLst/>
        </p:spPr>
        <p:txBody>
          <a:bodyPr lIns="91439" tIns="45719" rIns="91439" bIns="45719">
            <a:spAutoFit/>
          </a:bodyPr>
          <a:lstStyle/>
          <a:p>
            <a:pPr defTabSz="3291840">
              <a:spcBef>
                <a:spcPct val="50000"/>
              </a:spcBef>
            </a:pPr>
            <a:endParaRPr lang="fa-IR" sz="2000" dirty="0">
              <a:cs typeface="Arial" pitchFamily="34" charset="0"/>
            </a:endParaRPr>
          </a:p>
        </p:txBody>
      </p:sp>
      <p:sp>
        <p:nvSpPr>
          <p:cNvPr id="2137" name="Text Box 89"/>
          <p:cNvSpPr txBox="1">
            <a:spLocks noChangeArrowheads="1"/>
          </p:cNvSpPr>
          <p:nvPr/>
        </p:nvSpPr>
        <p:spPr bwMode="auto">
          <a:xfrm>
            <a:off x="17354879" y="24987967"/>
            <a:ext cx="3167896" cy="400108"/>
          </a:xfrm>
          <a:prstGeom prst="rect">
            <a:avLst/>
          </a:prstGeom>
          <a:noFill/>
          <a:ln w="9525">
            <a:noFill/>
            <a:miter lim="800000"/>
            <a:headEnd/>
            <a:tailEnd/>
          </a:ln>
          <a:effectLst/>
        </p:spPr>
        <p:txBody>
          <a:bodyPr lIns="91439" tIns="45719" rIns="91439" bIns="45719">
            <a:spAutoFit/>
          </a:bodyPr>
          <a:lstStyle/>
          <a:p>
            <a:pPr defTabSz="3291840">
              <a:spcBef>
                <a:spcPct val="50000"/>
              </a:spcBef>
            </a:pPr>
            <a:endParaRPr lang="fa-IR" sz="2000" dirty="0">
              <a:cs typeface="Arial" pitchFamily="34" charset="0"/>
            </a:endParaRPr>
          </a:p>
        </p:txBody>
      </p:sp>
      <p:sp>
        <p:nvSpPr>
          <p:cNvPr id="14" name="Text Box 22"/>
          <p:cNvSpPr txBox="1">
            <a:spLocks noChangeArrowheads="1"/>
          </p:cNvSpPr>
          <p:nvPr/>
        </p:nvSpPr>
        <p:spPr bwMode="auto">
          <a:xfrm>
            <a:off x="12673583" y="6772209"/>
            <a:ext cx="12097344" cy="4714908"/>
          </a:xfrm>
          <a:prstGeom prst="rect">
            <a:avLst/>
          </a:prstGeom>
          <a:solidFill>
            <a:schemeClr val="bg1"/>
          </a:solidFill>
          <a:ln w="38100" cmpd="thickThin">
            <a:solidFill>
              <a:srgbClr val="004600"/>
            </a:solidFill>
            <a:prstDash val="solid"/>
            <a:miter lim="800000"/>
            <a:headEnd/>
            <a:tailEnd/>
          </a:ln>
          <a:effectLst/>
        </p:spPr>
        <p:txBody>
          <a:bodyPr lIns="91389" tIns="45695" rIns="91389" bIns="45695"/>
          <a:lstStyle/>
          <a:p>
            <a:pPr algn="just" defTabSz="3291840" rtl="1"/>
            <a:r>
              <a:rPr lang="fa-IR" sz="2400" b="1" dirty="0" smtClean="0">
                <a:cs typeface="B Nazanin" pitchFamily="2" charset="-78"/>
              </a:rPr>
              <a:t>چکيده</a:t>
            </a:r>
            <a:endParaRPr lang="fa-IR" sz="2400" b="1" dirty="0" smtClean="0">
              <a:cs typeface="B Nazanin" pitchFamily="2" charset="-78"/>
            </a:endParaRPr>
          </a:p>
          <a:p>
            <a:pPr algn="just" rtl="1"/>
            <a:r>
              <a:rPr lang="fa-IR" sz="2400" dirty="0" smtClean="0">
                <a:cs typeface="B Nazanin" pitchFamily="2" charset="-78"/>
              </a:rPr>
              <a:t>به منظور بررسی اثر غلظت‎های مختلف بی‎کربنات سدیم بر گیاه انجیلی، آزمایش گلخانه‎ای در قالب طرح کاملاً تصادفی شامل سه سطح بی‎کربنات سدیم (0، 35 و 70 میلی‎مولار) با چهار تکرار انجام پذیرفت. بذور جوانه‎دار شده در مرحله چهار برگی به گلدان‎های یونولیتی حاوی پرلایت انتقال یافتند. </a:t>
            </a:r>
            <a:r>
              <a:rPr lang="ar-SA" sz="2400" dirty="0" smtClean="0">
                <a:cs typeface="B Nazanin" pitchFamily="2" charset="-78"/>
              </a:rPr>
              <a:t>در اين تحقيق، اثر غلظت‌هاي مختلف بي‌</a:t>
            </a:r>
            <a:r>
              <a:rPr lang="fa-IR" sz="2400" dirty="0" smtClean="0">
                <a:cs typeface="B Nazanin" pitchFamily="2" charset="-78"/>
              </a:rPr>
              <a:t>‎</a:t>
            </a:r>
            <a:r>
              <a:rPr lang="ar-SA" sz="2400" dirty="0" smtClean="0">
                <a:cs typeface="B Nazanin" pitchFamily="2" charset="-78"/>
              </a:rPr>
              <a:t>کربنات بر وزن خشک برگ و ریشه، </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v</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m</a:t>
            </a:r>
            <a:r>
              <a:rPr lang="fa-IR" sz="2400" dirty="0" smtClean="0">
                <a:latin typeface="Times New Roman" pitchFamily="18" charset="0"/>
                <a:cs typeface="B Nazanin" pitchFamily="2" charset="-78"/>
              </a:rPr>
              <a:t>، </a:t>
            </a:r>
            <a:r>
              <a:rPr lang="en-US" sz="2400" dirty="0" smtClean="0">
                <a:latin typeface="Times New Roman" pitchFamily="18" charset="0"/>
                <a:cs typeface="B Nazanin" pitchFamily="2" charset="-78"/>
              </a:rPr>
              <a:t>PI</a:t>
            </a:r>
            <a:r>
              <a:rPr lang="ar-SA" sz="2400" dirty="0" smtClean="0">
                <a:cs typeface="B Nazanin" pitchFamily="2" charset="-78"/>
              </a:rPr>
              <a:t> و عناصر </a:t>
            </a:r>
            <a:r>
              <a:rPr lang="fa-IR" sz="2400" dirty="0" smtClean="0">
                <a:cs typeface="B Nazanin" pitchFamily="2" charset="-78"/>
              </a:rPr>
              <a:t>غذایی </a:t>
            </a:r>
            <a:r>
              <a:rPr lang="ar-SA" sz="2400" dirty="0" smtClean="0">
                <a:cs typeface="B Nazanin" pitchFamily="2" charset="-78"/>
              </a:rPr>
              <a:t>مورد </a:t>
            </a:r>
            <a:r>
              <a:rPr lang="ar-SA" sz="2400" dirty="0" smtClean="0">
                <a:cs typeface="B Nazanin" pitchFamily="2" charset="-78"/>
              </a:rPr>
              <a:t>بررسي قرار گرفت. نتايج نشان داد که وجود بي</a:t>
            </a:r>
            <a:r>
              <a:rPr lang="fa-IR" sz="2400" dirty="0" smtClean="0">
                <a:cs typeface="B Nazanin" pitchFamily="2" charset="-78"/>
              </a:rPr>
              <a:t>‎</a:t>
            </a:r>
            <a:r>
              <a:rPr lang="ar-SA" sz="2400" dirty="0" smtClean="0">
                <a:cs typeface="B Nazanin" pitchFamily="2" charset="-78"/>
              </a:rPr>
              <a:t>کربنات کليه صفات مورد مطالعه را تحت تأثير قرار داد، و اختلاف اين اثر در بين سه سطح به‌وضوح قابل مشاهده بود.</a:t>
            </a:r>
            <a:r>
              <a:rPr lang="fa-IR" sz="2400" dirty="0" smtClean="0">
                <a:cs typeface="B Nazanin" pitchFamily="2" charset="-78"/>
              </a:rPr>
              <a:t> طبق نتایج به دست آمده با افزایش غلظت بی‎کربنات سدیم به طور معنی‎داری وزن خشک برگ و ریشه، </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v</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m</a:t>
            </a:r>
            <a:r>
              <a:rPr lang="fa-IR" sz="2400" dirty="0" smtClean="0">
                <a:cs typeface="B Nazanin" pitchFamily="2" charset="-78"/>
              </a:rPr>
              <a:t>، </a:t>
            </a:r>
            <a:r>
              <a:rPr lang="en-US" sz="2400" dirty="0" smtClean="0">
                <a:latin typeface="Times New Roman" pitchFamily="18" charset="0"/>
                <a:cs typeface="B Nazanin" pitchFamily="2" charset="-78"/>
              </a:rPr>
              <a:t>PI</a:t>
            </a:r>
            <a:r>
              <a:rPr lang="ar-SA" sz="2400" dirty="0" smtClean="0">
                <a:cs typeface="B Nazanin" pitchFamily="2" charset="-78"/>
              </a:rPr>
              <a:t> و عناصر معدنی</a:t>
            </a:r>
            <a:r>
              <a:rPr lang="fa-IR" sz="2400" dirty="0" smtClean="0">
                <a:cs typeface="B Nazanin" pitchFamily="2" charset="-78"/>
              </a:rPr>
              <a:t> کاهش یافت به طوری که وزن خشک برگ و ریشه در سطح تیمار 70 میلی مولار نسبت به شاهد (0 میلی مولار) به ترتیب 212 و 71 درصد کاهش نشان داد. </a:t>
            </a:r>
            <a:endParaRPr lang="fa-IR" sz="2400" dirty="0" smtClean="0">
              <a:cs typeface="B Nazanin" pitchFamily="2" charset="-78"/>
            </a:endParaRPr>
          </a:p>
          <a:p>
            <a:pPr algn="just" rtl="1"/>
            <a:endParaRPr lang="en-US" sz="2400" dirty="0" smtClean="0">
              <a:cs typeface="B Nazanin" pitchFamily="2" charset="-78"/>
            </a:endParaRPr>
          </a:p>
          <a:p>
            <a:pPr algn="just" rtl="1"/>
            <a:r>
              <a:rPr lang="fa-IR" sz="2400" b="1" dirty="0" smtClean="0">
                <a:cs typeface="B Nazanin" pitchFamily="2" charset="-78"/>
              </a:rPr>
              <a:t>واژگان کلیدی</a:t>
            </a:r>
            <a:r>
              <a:rPr lang="fa-IR" sz="2400" dirty="0" smtClean="0">
                <a:cs typeface="B Nazanin" pitchFamily="2" charset="-78"/>
              </a:rPr>
              <a:t>: </a:t>
            </a:r>
            <a:r>
              <a:rPr lang="ar-SA" sz="2400" dirty="0" smtClean="0">
                <a:cs typeface="B Nazanin" pitchFamily="2" charset="-78"/>
              </a:rPr>
              <a:t>بی کربنات سدیم</a:t>
            </a:r>
            <a:r>
              <a:rPr lang="ar-SA" sz="2400" dirty="0" smtClean="0">
                <a:cs typeface="B Nazanin" pitchFamily="2" charset="-78"/>
              </a:rPr>
              <a:t>، تنش</a:t>
            </a:r>
            <a:r>
              <a:rPr lang="fa-IR" sz="2400" dirty="0" smtClean="0">
                <a:cs typeface="B Nazanin" pitchFamily="2" charset="-78"/>
              </a:rPr>
              <a:t>،</a:t>
            </a:r>
            <a:r>
              <a:rPr lang="ar-SA" sz="2400" dirty="0" smtClean="0">
                <a:cs typeface="B Nazanin" pitchFamily="2" charset="-78"/>
              </a:rPr>
              <a:t> فلورسانس</a:t>
            </a:r>
            <a:r>
              <a:rPr lang="fa-IR" sz="2400" dirty="0" smtClean="0">
                <a:cs typeface="B Nazanin" pitchFamily="2" charset="-78"/>
              </a:rPr>
              <a:t> </a:t>
            </a:r>
            <a:r>
              <a:rPr lang="ar-SA" sz="2400" dirty="0" smtClean="0">
                <a:cs typeface="B Nazanin" pitchFamily="2" charset="-78"/>
              </a:rPr>
              <a:t>کلروفیل</a:t>
            </a:r>
            <a:endParaRPr lang="fa-IR" altLang="zh-CN" sz="2400" b="1" dirty="0">
              <a:cs typeface="B Nazanin" pitchFamily="2" charset="-78"/>
            </a:endParaRPr>
          </a:p>
        </p:txBody>
      </p:sp>
      <p:sp>
        <p:nvSpPr>
          <p:cNvPr id="15" name="Text Box 39"/>
          <p:cNvSpPr txBox="1">
            <a:spLocks noChangeArrowheads="1"/>
          </p:cNvSpPr>
          <p:nvPr/>
        </p:nvSpPr>
        <p:spPr bwMode="auto">
          <a:xfrm>
            <a:off x="12673583" y="20774057"/>
            <a:ext cx="12097344" cy="10429948"/>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latin typeface="Times New Roman" pitchFamily="18" charset="0"/>
                <a:cs typeface="B Nazanin" pitchFamily="2" charset="-78"/>
              </a:rPr>
              <a:t>مواد و روش‏</a:t>
            </a:r>
            <a:r>
              <a:rPr lang="fa-IR" sz="2400" b="1" dirty="0" smtClean="0">
                <a:latin typeface="Times New Roman" pitchFamily="18" charset="0"/>
                <a:cs typeface="B Nazanin" pitchFamily="2" charset="-78"/>
              </a:rPr>
              <a:t>ها</a:t>
            </a:r>
            <a:endParaRPr lang="fa-IR" sz="2400" b="1" dirty="0" smtClean="0">
              <a:latin typeface="Times New Roman" pitchFamily="18" charset="0"/>
              <a:cs typeface="B Nazanin" pitchFamily="2" charset="-78"/>
            </a:endParaRPr>
          </a:p>
          <a:p>
            <a:pPr algn="just" defTabSz="3291840" rtl="1">
              <a:lnSpc>
                <a:spcPct val="110000"/>
              </a:lnSpc>
            </a:pP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اين پژوهش بر روي گیاه انجیلی در گلخانه‎ي دانشکده کشاورزي دانشگاه ولي‎عصر</a:t>
            </a:r>
            <a:r>
              <a:rPr lang="ar-SA" sz="2400" baseline="30000" dirty="0" smtClean="0">
                <a:latin typeface="Times New Roman" pitchFamily="18" charset="0"/>
                <a:cs typeface="B Nazanin" pitchFamily="2" charset="-78"/>
              </a:rPr>
              <a:t>(عج)</a:t>
            </a:r>
            <a:r>
              <a:rPr lang="ar-SA" sz="2400" dirty="0" smtClean="0">
                <a:latin typeface="Times New Roman" pitchFamily="18" charset="0"/>
                <a:cs typeface="B Nazanin" pitchFamily="2" charset="-78"/>
              </a:rPr>
              <a:t> رفسنجان انجام شد. </a:t>
            </a:r>
            <a:r>
              <a:rPr lang="fa-IR" sz="2400" dirty="0" smtClean="0">
                <a:latin typeface="Times New Roman" pitchFamily="18" charset="0"/>
                <a:cs typeface="B Nazanin" pitchFamily="2" charset="-78"/>
              </a:rPr>
              <a:t>در ابتدا برای از بین بردن خفتگی بذرها، تیمار چینه سرمایی به مدت دو ماه همراه با نیترات پتاسیم 75 میلی مولار اعمال شد. پس از چینه سرمایی بذور برای جوانه زنی به </a:t>
            </a:r>
            <a:r>
              <a:rPr lang="fa-IR" sz="2400" dirty="0" smtClean="0">
                <a:latin typeface="Times New Roman" pitchFamily="18" charset="0"/>
                <a:cs typeface="B Nazanin" pitchFamily="2" charset="-78"/>
              </a:rPr>
              <a:t>پارچه‌های مرطوب </a:t>
            </a:r>
            <a:r>
              <a:rPr lang="fa-IR" sz="2400" dirty="0" smtClean="0">
                <a:latin typeface="Times New Roman" pitchFamily="18" charset="0"/>
                <a:cs typeface="B Nazanin" pitchFamily="2" charset="-78"/>
              </a:rPr>
              <a:t>انتقال </a:t>
            </a:r>
            <a:r>
              <a:rPr lang="fa-IR" sz="2400" dirty="0" smtClean="0">
                <a:latin typeface="Times New Roman" pitchFamily="18" charset="0"/>
                <a:cs typeface="B Nazanin" pitchFamily="2" charset="-78"/>
              </a:rPr>
              <a:t>یافتند</a:t>
            </a: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گياهان در </a:t>
            </a:r>
            <a:r>
              <a:rPr lang="ar-SA" sz="2400" dirty="0" smtClean="0">
                <a:latin typeface="Times New Roman" pitchFamily="18" charset="0"/>
                <a:cs typeface="B Nazanin" pitchFamily="2" charset="-78"/>
              </a:rPr>
              <a:t>گلخانه</a:t>
            </a:r>
            <a:r>
              <a:rPr lang="fa-IR" sz="2400" dirty="0" smtClean="0">
                <a:latin typeface="Times New Roman" pitchFamily="18" charset="0"/>
                <a:cs typeface="B Nazanin" pitchFamily="2" charset="-78"/>
              </a:rPr>
              <a:t>‌</a:t>
            </a:r>
            <a:r>
              <a:rPr lang="ar-SA" sz="2400" dirty="0" smtClean="0">
                <a:latin typeface="Times New Roman" pitchFamily="18" charset="0"/>
                <a:cs typeface="B Nazanin" pitchFamily="2" charset="-78"/>
              </a:rPr>
              <a:t>اي </a:t>
            </a:r>
            <a:r>
              <a:rPr lang="ar-SA" sz="2400" dirty="0" smtClean="0">
                <a:latin typeface="Times New Roman" pitchFamily="18" charset="0"/>
                <a:cs typeface="B Nazanin" pitchFamily="2" charset="-78"/>
              </a:rPr>
              <a:t>با 13 ساعت نور طبيعي (</a:t>
            </a:r>
            <a:r>
              <a:rPr lang="en-AU" sz="2400" dirty="0" smtClean="0">
                <a:latin typeface="Times New Roman" pitchFamily="18" charset="0"/>
                <a:cs typeface="B Nazanin" pitchFamily="2" charset="-78"/>
              </a:rPr>
              <a:t>°C</a:t>
            </a:r>
            <a:r>
              <a:rPr lang="ar-SA" sz="2400" dirty="0" smtClean="0">
                <a:latin typeface="Times New Roman" pitchFamily="18" charset="0"/>
                <a:cs typeface="B Nazanin" pitchFamily="2" charset="-78"/>
              </a:rPr>
              <a:t>21) و 8 ساعت تاريکي (</a:t>
            </a:r>
            <a:r>
              <a:rPr lang="en-AU" sz="2400" dirty="0" smtClean="0">
                <a:latin typeface="Times New Roman" pitchFamily="18" charset="0"/>
                <a:cs typeface="B Nazanin" pitchFamily="2" charset="-78"/>
              </a:rPr>
              <a:t>°C</a:t>
            </a:r>
            <a:r>
              <a:rPr lang="ar-SA" sz="2400" dirty="0" smtClean="0">
                <a:latin typeface="Times New Roman" pitchFamily="18" charset="0"/>
                <a:cs typeface="B Nazanin" pitchFamily="2" charset="-78"/>
              </a:rPr>
              <a:t>18) و رطوبت نسبي 60 درصد رشد کردند. اين گياهان در بستر هيدروپونيک با محيط کشت پرلايت کشت شدند. محلول غذايي مورد استفاده براي تغذيه گياهان حاوي 5 ميلي‎مولار </a:t>
            </a:r>
            <a:r>
              <a:rPr lang="en-US" sz="2400" dirty="0" smtClean="0">
                <a:latin typeface="Times New Roman" pitchFamily="18" charset="0"/>
                <a:cs typeface="B Nazanin" pitchFamily="2" charset="-78"/>
              </a:rPr>
              <a:t>Ca(NO</a:t>
            </a:r>
            <a:r>
              <a:rPr lang="en-US" sz="2400" baseline="-25000" dirty="0" smtClean="0">
                <a:latin typeface="Times New Roman" pitchFamily="18" charset="0"/>
                <a:cs typeface="B Nazanin" pitchFamily="2" charset="-78"/>
              </a:rPr>
              <a:t>3</a:t>
            </a:r>
            <a:r>
              <a:rPr lang="en-US" sz="2400" dirty="0" smtClean="0">
                <a:latin typeface="Times New Roman" pitchFamily="18" charset="0"/>
                <a:cs typeface="B Nazanin" pitchFamily="2" charset="-78"/>
              </a:rPr>
              <a:t>)</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.4H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O</a:t>
            </a:r>
            <a:r>
              <a:rPr lang="ar-SA"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0/2</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ميلي‎مولار </a:t>
            </a:r>
            <a:r>
              <a:rPr lang="en-US" sz="2400" dirty="0" smtClean="0">
                <a:latin typeface="Times New Roman" pitchFamily="18" charset="0"/>
                <a:cs typeface="B Nazanin" pitchFamily="2" charset="-78"/>
              </a:rPr>
              <a:t>KH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PO</a:t>
            </a:r>
            <a:r>
              <a:rPr lang="en-US" sz="2400" baseline="-25000" dirty="0" smtClean="0">
                <a:latin typeface="Times New Roman" pitchFamily="18" charset="0"/>
                <a:cs typeface="B Nazanin" pitchFamily="2" charset="-78"/>
              </a:rPr>
              <a:t>4</a:t>
            </a:r>
            <a:r>
              <a:rPr lang="ar-SA"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0/2</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ميلي‎مولار </a:t>
            </a:r>
            <a:r>
              <a:rPr lang="en-US" sz="2400" dirty="0" smtClean="0">
                <a:latin typeface="Times New Roman" pitchFamily="18" charset="0"/>
                <a:cs typeface="B Nazanin" pitchFamily="2" charset="-78"/>
              </a:rPr>
              <a:t>K</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SO</a:t>
            </a:r>
            <a:r>
              <a:rPr lang="en-US" sz="2400" baseline="-25000" dirty="0" smtClean="0">
                <a:latin typeface="Times New Roman" pitchFamily="18" charset="0"/>
                <a:cs typeface="B Nazanin" pitchFamily="2" charset="-78"/>
              </a:rPr>
              <a:t>4</a:t>
            </a:r>
            <a:r>
              <a:rPr lang="ar-SA"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0/3</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ميلي‎مولار </a:t>
            </a:r>
            <a:r>
              <a:rPr lang="en-US" sz="2400" dirty="0" smtClean="0">
                <a:latin typeface="Times New Roman" pitchFamily="18" charset="0"/>
                <a:cs typeface="B Nazanin" pitchFamily="2" charset="-78"/>
              </a:rPr>
              <a:t>MgSO</a:t>
            </a:r>
            <a:r>
              <a:rPr lang="en-US" sz="2400" baseline="-25000" dirty="0" smtClean="0">
                <a:latin typeface="Times New Roman" pitchFamily="18" charset="0"/>
                <a:cs typeface="B Nazanin" pitchFamily="2" charset="-78"/>
              </a:rPr>
              <a:t>4</a:t>
            </a:r>
            <a:r>
              <a:rPr lang="en-US" sz="2400" dirty="0" smtClean="0">
                <a:latin typeface="Times New Roman" pitchFamily="18" charset="0"/>
                <a:cs typeface="B Nazanin" pitchFamily="2" charset="-78"/>
              </a:rPr>
              <a:t>.7H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O</a:t>
            </a:r>
            <a:r>
              <a:rPr lang="ar-SA" sz="2400" dirty="0" smtClean="0">
                <a:latin typeface="Times New Roman" pitchFamily="18" charset="0"/>
                <a:cs typeface="B Nazanin" pitchFamily="2" charset="-78"/>
              </a:rPr>
              <a:t> و </a:t>
            </a:r>
            <a:r>
              <a:rPr lang="fa-IR" sz="2400" dirty="0" smtClean="0">
                <a:latin typeface="Times New Roman" pitchFamily="18" charset="0"/>
                <a:cs typeface="B Nazanin" pitchFamily="2" charset="-78"/>
              </a:rPr>
              <a:t>0/1</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ميلي‎مولار </a:t>
            </a:r>
            <a:r>
              <a:rPr lang="en-US" sz="2400" dirty="0" err="1" smtClean="0">
                <a:latin typeface="Times New Roman" pitchFamily="18" charset="0"/>
                <a:cs typeface="B Nazanin" pitchFamily="2" charset="-78"/>
              </a:rPr>
              <a:t>NaCl</a:t>
            </a:r>
            <a:r>
              <a:rPr lang="ar-SA" sz="2400" dirty="0" smtClean="0">
                <a:latin typeface="Times New Roman" pitchFamily="18" charset="0"/>
                <a:cs typeface="B Nazanin" pitchFamily="2" charset="-78"/>
              </a:rPr>
              <a:t> بود. ريزمغذي‎ها عبارت بودند از 20 ميکرو‎مولار </a:t>
            </a:r>
            <a:r>
              <a:rPr lang="en-US" sz="2400" dirty="0" smtClean="0">
                <a:latin typeface="Times New Roman" pitchFamily="18" charset="0"/>
                <a:cs typeface="B Nazanin" pitchFamily="2" charset="-78"/>
              </a:rPr>
              <a:t>Fe-EDDHA</a:t>
            </a:r>
            <a:r>
              <a:rPr lang="ar-SA" sz="2400" dirty="0" smtClean="0">
                <a:latin typeface="Times New Roman" pitchFamily="18" charset="0"/>
                <a:cs typeface="B Nazanin" pitchFamily="2" charset="-78"/>
              </a:rPr>
              <a:t> ، 7 ميکرو‎مولار </a:t>
            </a:r>
            <a:r>
              <a:rPr lang="en-US" sz="2400" dirty="0" smtClean="0">
                <a:latin typeface="Times New Roman" pitchFamily="18" charset="0"/>
                <a:cs typeface="B Nazanin" pitchFamily="2" charset="-78"/>
              </a:rPr>
              <a:t>MnSO</a:t>
            </a:r>
            <a:r>
              <a:rPr lang="en-US" sz="2400" baseline="-25000" dirty="0" smtClean="0">
                <a:latin typeface="Times New Roman" pitchFamily="18" charset="0"/>
                <a:cs typeface="B Nazanin" pitchFamily="2" charset="-78"/>
              </a:rPr>
              <a:t>4</a:t>
            </a:r>
            <a:r>
              <a:rPr lang="en-US" sz="2400" dirty="0" smtClean="0">
                <a:latin typeface="Times New Roman" pitchFamily="18" charset="0"/>
                <a:cs typeface="B Nazanin" pitchFamily="2" charset="-78"/>
              </a:rPr>
              <a:t>.H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O</a:t>
            </a:r>
            <a:r>
              <a:rPr lang="ar-SA"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0/7</a:t>
            </a:r>
            <a:r>
              <a:rPr lang="ar-SA"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ميکرومولار </a:t>
            </a:r>
            <a:r>
              <a:rPr lang="en-US" sz="2400" dirty="0" smtClean="0">
                <a:latin typeface="Times New Roman" pitchFamily="18" charset="0"/>
                <a:cs typeface="B Nazanin" pitchFamily="2" charset="-78"/>
              </a:rPr>
              <a:t>ZnCl</a:t>
            </a:r>
            <a:r>
              <a:rPr lang="en-US" sz="2400" baseline="-25000" dirty="0" smtClean="0">
                <a:latin typeface="Times New Roman" pitchFamily="18" charset="0"/>
                <a:cs typeface="B Nazanin" pitchFamily="2" charset="-78"/>
              </a:rPr>
              <a:t>2</a:t>
            </a:r>
            <a:r>
              <a:rPr lang="ar-SA"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0/8</a:t>
            </a:r>
            <a:r>
              <a:rPr lang="ar-SA" sz="2400" dirty="0" smtClean="0">
                <a:latin typeface="Times New Roman" pitchFamily="18" charset="0"/>
                <a:cs typeface="B Nazanin" pitchFamily="2" charset="-78"/>
              </a:rPr>
              <a:t>ميکرومولار </a:t>
            </a:r>
            <a:r>
              <a:rPr lang="en-US" sz="2400" dirty="0" smtClean="0">
                <a:latin typeface="Times New Roman" pitchFamily="18" charset="0"/>
                <a:cs typeface="B Nazanin" pitchFamily="2" charset="-78"/>
              </a:rPr>
              <a:t>CuSO</a:t>
            </a:r>
            <a:r>
              <a:rPr lang="en-US" sz="2400" baseline="-25000" dirty="0" smtClean="0">
                <a:latin typeface="Times New Roman" pitchFamily="18" charset="0"/>
                <a:cs typeface="B Nazanin" pitchFamily="2" charset="-78"/>
              </a:rPr>
              <a:t>4</a:t>
            </a:r>
            <a:r>
              <a:rPr lang="en-US" sz="2400" dirty="0" smtClean="0">
                <a:latin typeface="Times New Roman" pitchFamily="18" charset="0"/>
                <a:cs typeface="B Nazanin" pitchFamily="2" charset="-78"/>
              </a:rPr>
              <a:t>.5H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O</a:t>
            </a:r>
            <a:r>
              <a:rPr lang="ar-SA" sz="2400" dirty="0" smtClean="0">
                <a:latin typeface="Times New Roman" pitchFamily="18" charset="0"/>
                <a:cs typeface="B Nazanin" pitchFamily="2" charset="-78"/>
              </a:rPr>
              <a:t>، 2 ميکرومولار </a:t>
            </a:r>
            <a:r>
              <a:rPr lang="en-US" sz="2400" dirty="0" smtClean="0">
                <a:latin typeface="Times New Roman" pitchFamily="18" charset="0"/>
                <a:cs typeface="B Nazanin" pitchFamily="2" charset="-78"/>
              </a:rPr>
              <a:t>H</a:t>
            </a:r>
            <a:r>
              <a:rPr lang="en-US" sz="2400" baseline="-25000" dirty="0" smtClean="0">
                <a:latin typeface="Times New Roman" pitchFamily="18" charset="0"/>
                <a:cs typeface="B Nazanin" pitchFamily="2" charset="-78"/>
              </a:rPr>
              <a:t>3</a:t>
            </a:r>
            <a:r>
              <a:rPr lang="en-US" sz="2400" dirty="0" smtClean="0">
                <a:latin typeface="Times New Roman" pitchFamily="18" charset="0"/>
                <a:cs typeface="B Nazanin" pitchFamily="2" charset="-78"/>
              </a:rPr>
              <a:t>BO</a:t>
            </a:r>
            <a:r>
              <a:rPr lang="en-US" sz="2400" baseline="-25000" dirty="0" smtClean="0">
                <a:latin typeface="Times New Roman" pitchFamily="18" charset="0"/>
                <a:cs typeface="B Nazanin" pitchFamily="2" charset="-78"/>
              </a:rPr>
              <a:t>3</a:t>
            </a:r>
            <a:r>
              <a:rPr lang="ar-SA" sz="2400" dirty="0" smtClean="0">
                <a:latin typeface="Times New Roman" pitchFamily="18" charset="0"/>
                <a:cs typeface="B Nazanin" pitchFamily="2" charset="-78"/>
              </a:rPr>
              <a:t>، و </a:t>
            </a:r>
            <a:r>
              <a:rPr lang="fa-IR" sz="2400" dirty="0" smtClean="0">
                <a:latin typeface="Times New Roman" pitchFamily="18" charset="0"/>
                <a:cs typeface="B Nazanin" pitchFamily="2" charset="-78"/>
              </a:rPr>
              <a:t>0/8</a:t>
            </a:r>
            <a:r>
              <a:rPr lang="ar-SA" sz="2400" dirty="0" smtClean="0">
                <a:latin typeface="Times New Roman" pitchFamily="18" charset="0"/>
                <a:cs typeface="B Nazanin" pitchFamily="2" charset="-78"/>
              </a:rPr>
              <a:t> ميکرومولار </a:t>
            </a:r>
            <a:r>
              <a:rPr lang="en-US" sz="2400" dirty="0" smtClean="0">
                <a:latin typeface="Times New Roman" pitchFamily="18" charset="0"/>
                <a:cs typeface="B Nazanin" pitchFamily="2" charset="-78"/>
              </a:rPr>
              <a:t>Na</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MoO</a:t>
            </a:r>
            <a:r>
              <a:rPr lang="en-US" sz="2400" baseline="-25000" dirty="0" smtClean="0">
                <a:latin typeface="Times New Roman" pitchFamily="18" charset="0"/>
                <a:cs typeface="B Nazanin" pitchFamily="2" charset="-78"/>
              </a:rPr>
              <a:t>4</a:t>
            </a:r>
            <a:r>
              <a:rPr lang="en-US" sz="2400" dirty="0" smtClean="0">
                <a:latin typeface="Times New Roman" pitchFamily="18" charset="0"/>
                <a:cs typeface="B Nazanin" pitchFamily="2" charset="-78"/>
              </a:rPr>
              <a:t>.2H</a:t>
            </a:r>
            <a:r>
              <a:rPr lang="en-US" sz="2400" baseline="-25000" dirty="0" smtClean="0">
                <a:latin typeface="Times New Roman" pitchFamily="18" charset="0"/>
                <a:cs typeface="B Nazanin" pitchFamily="2" charset="-78"/>
              </a:rPr>
              <a:t>2</a:t>
            </a:r>
            <a:r>
              <a:rPr lang="en-US" sz="2400" dirty="0" smtClean="0">
                <a:latin typeface="Times New Roman" pitchFamily="18" charset="0"/>
                <a:cs typeface="B Nazanin" pitchFamily="2" charset="-78"/>
              </a:rPr>
              <a:t>O</a:t>
            </a:r>
            <a:r>
              <a:rPr lang="ar-SA" sz="2400" dirty="0" smtClean="0">
                <a:latin typeface="Times New Roman" pitchFamily="18" charset="0"/>
                <a:cs typeface="B Nazanin" pitchFamily="2" charset="-78"/>
              </a:rPr>
              <a:t> بود (</a:t>
            </a:r>
            <a:r>
              <a:rPr lang="fa-IR" sz="2400" dirty="0" smtClean="0">
                <a:latin typeface="Times New Roman" pitchFamily="18" charset="0"/>
                <a:cs typeface="B Nazanin" pitchFamily="2" charset="-78"/>
              </a:rPr>
              <a:t>6</a:t>
            </a:r>
            <a:r>
              <a:rPr lang="ar-SA" sz="2400" dirty="0" smtClean="0">
                <a:latin typeface="Times New Roman" pitchFamily="18" charset="0"/>
                <a:cs typeface="B Nazanin" pitchFamily="2" charset="-78"/>
              </a:rPr>
              <a:t>). بعد از اينکه گياهان </a:t>
            </a:r>
            <a:r>
              <a:rPr lang="ar-SA" sz="2400" dirty="0" smtClean="0">
                <a:latin typeface="Times New Roman" pitchFamily="18" charset="0"/>
                <a:cs typeface="B Nazanin" pitchFamily="2" charset="-78"/>
              </a:rPr>
              <a:t>به مرحله 4 برگي رسيدند </a:t>
            </a:r>
            <a:r>
              <a:rPr lang="ar-SA" sz="2400" dirty="0" smtClean="0">
                <a:latin typeface="Times New Roman" pitchFamily="18" charset="0"/>
                <a:cs typeface="B Nazanin" pitchFamily="2" charset="-78"/>
              </a:rPr>
              <a:t>4 </a:t>
            </a:r>
            <a:r>
              <a:rPr lang="ar-SA" sz="2400" dirty="0" smtClean="0">
                <a:latin typeface="Times New Roman" pitchFamily="18" charset="0"/>
                <a:cs typeface="B Nazanin" pitchFamily="2" charset="-78"/>
              </a:rPr>
              <a:t>عدد نهال به گلدان‎هاي یونولیتی حاوی پرلایت انتقال يافتند. محلول گلدان‎ها هر دو هفته يک‎بار تعويض شدند. بعد از گذشت يک ماه تيمارهاي بي‎کربنات شامل سه سطح مختلف (0، </a:t>
            </a:r>
            <a:r>
              <a:rPr lang="ar-SA" sz="2400" dirty="0" smtClean="0">
                <a:latin typeface="Times New Roman" pitchFamily="18" charset="0"/>
                <a:cs typeface="B Nazanin" pitchFamily="2" charset="-78"/>
              </a:rPr>
              <a:t>35 </a:t>
            </a:r>
            <a:r>
              <a:rPr lang="fa-IR" sz="2400" dirty="0" smtClean="0">
                <a:latin typeface="Times New Roman" pitchFamily="18" charset="0"/>
                <a:cs typeface="B Nazanin" pitchFamily="2" charset="-78"/>
              </a:rPr>
              <a:t>و </a:t>
            </a:r>
            <a:r>
              <a:rPr lang="ar-SA" sz="2400" dirty="0" smtClean="0">
                <a:latin typeface="Times New Roman" pitchFamily="18" charset="0"/>
                <a:cs typeface="B Nazanin" pitchFamily="2" charset="-78"/>
              </a:rPr>
              <a:t>70 </a:t>
            </a:r>
            <a:r>
              <a:rPr lang="ar-SA" sz="2400" dirty="0" smtClean="0">
                <a:latin typeface="Times New Roman" pitchFamily="18" charset="0"/>
                <a:cs typeface="B Nazanin" pitchFamily="2" charset="-78"/>
              </a:rPr>
              <a:t>ميلي‎‎مولار بي‌کربنات سديم) اعمال گرديد.</a:t>
            </a: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در پايان آزمايش، براي اندازه‎گيري وزن خشک، ابتدا گياه از گلدان بيرون آورده شد و به دو قسمت اندام هوايي و ريشه تقسيم شد و پس از شستشوي سيستم ريشه‎اي و خشک شدن، نمونه‎ها به­مدت 48 ساعت در آون با دماي 70 درجه سلسيوس قرار گرفته و سپس توزين شدند.</a:t>
            </a:r>
            <a:r>
              <a:rPr lang="fa-IR" sz="2400" dirty="0" smtClean="0">
                <a:latin typeface="Times New Roman" pitchFamily="18" charset="0"/>
                <a:cs typeface="B Nazanin" pitchFamily="2" charset="-78"/>
              </a:rPr>
              <a:t> براي اندازه‎گيري فلورسانس کلروفيل (</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v</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m</a:t>
            </a:r>
            <a:r>
              <a:rPr lang="fa-IR" sz="2400" dirty="0" smtClean="0">
                <a:latin typeface="Times New Roman" pitchFamily="18" charset="0"/>
                <a:cs typeface="B Nazanin" pitchFamily="2" charset="-78"/>
              </a:rPr>
              <a:t>) و شاخص کارايي دستگاه فتوسنتزي (</a:t>
            </a:r>
            <a:r>
              <a:rPr lang="en-US" sz="2400" dirty="0" smtClean="0">
                <a:latin typeface="Times New Roman" pitchFamily="18" charset="0"/>
                <a:cs typeface="B Nazanin" pitchFamily="2" charset="-78"/>
              </a:rPr>
              <a:t>PI</a:t>
            </a:r>
            <a:r>
              <a:rPr lang="fa-IR" sz="2400" dirty="0" smtClean="0">
                <a:latin typeface="Times New Roman" pitchFamily="18" charset="0"/>
                <a:cs typeface="B Nazanin" pitchFamily="2" charset="-78"/>
              </a:rPr>
              <a:t>) از دستگاه </a:t>
            </a:r>
            <a:r>
              <a:rPr lang="en-US" sz="2400" dirty="0" smtClean="0">
                <a:latin typeface="Times New Roman" pitchFamily="18" charset="0"/>
                <a:cs typeface="B Nazanin" pitchFamily="2" charset="-78"/>
              </a:rPr>
              <a:t>Chlorophyll </a:t>
            </a:r>
            <a:r>
              <a:rPr lang="en-US" sz="2400" dirty="0" err="1" smtClean="0">
                <a:latin typeface="Times New Roman" pitchFamily="18" charset="0"/>
                <a:cs typeface="B Nazanin" pitchFamily="2" charset="-78"/>
              </a:rPr>
              <a:t>Fluorimeter</a:t>
            </a:r>
            <a:r>
              <a:rPr lang="fa-IR" sz="2400" dirty="0" smtClean="0">
                <a:latin typeface="Times New Roman" pitchFamily="18" charset="0"/>
                <a:cs typeface="B Nazanin" pitchFamily="2" charset="-78"/>
              </a:rPr>
              <a:t> مدل </a:t>
            </a:r>
            <a:r>
              <a:rPr lang="en-US" sz="2400" dirty="0" err="1" smtClean="0">
                <a:latin typeface="Times New Roman" pitchFamily="18" charset="0"/>
                <a:cs typeface="B Nazanin" pitchFamily="2" charset="-78"/>
              </a:rPr>
              <a:t>Hansatech</a:t>
            </a:r>
            <a:r>
              <a:rPr lang="en-US" sz="2400" dirty="0" smtClean="0">
                <a:latin typeface="Times New Roman" pitchFamily="18" charset="0"/>
                <a:cs typeface="B Nazanin" pitchFamily="2" charset="-78"/>
              </a:rPr>
              <a:t> LTD Pocket PEA</a:t>
            </a:r>
            <a:r>
              <a:rPr lang="fa-IR" sz="2400" dirty="0" smtClean="0">
                <a:latin typeface="Times New Roman" pitchFamily="18" charset="0"/>
                <a:cs typeface="B Nazanin" pitchFamily="2" charset="-78"/>
              </a:rPr>
              <a:t> ساخت کشور انگليس استفاده شد. اين دستگاه ميزان فلورسانس کلروفيل را بر اساس پارامتر </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v</a:t>
            </a:r>
            <a:r>
              <a:rPr lang="en-US" sz="2400" dirty="0" smtClean="0">
                <a:latin typeface="Times New Roman" pitchFamily="18" charset="0"/>
                <a:cs typeface="B Nazanin" pitchFamily="2" charset="-78"/>
              </a:rPr>
              <a:t>/F</a:t>
            </a:r>
            <a:r>
              <a:rPr lang="en-US" sz="2400" baseline="-25000" dirty="0" smtClean="0">
                <a:latin typeface="Times New Roman" pitchFamily="18" charset="0"/>
                <a:cs typeface="B Nazanin" pitchFamily="2" charset="-78"/>
              </a:rPr>
              <a:t>m</a:t>
            </a:r>
            <a:r>
              <a:rPr lang="fa-IR" sz="2400" dirty="0" smtClean="0">
                <a:latin typeface="Times New Roman" pitchFamily="18" charset="0"/>
                <a:cs typeface="B Nazanin" pitchFamily="2" charset="-78"/>
              </a:rPr>
              <a:t>، که عبارتست از نسبت فلورسانس متغير به فلورسانس حداکثر، ثبت مي‌نمايد. </a:t>
            </a:r>
            <a:r>
              <a:rPr lang="ar-SA" sz="2400" dirty="0" smtClean="0">
                <a:latin typeface="Times New Roman" pitchFamily="18" charset="0"/>
                <a:cs typeface="B Nazanin" pitchFamily="2" charset="-78"/>
              </a:rPr>
              <a:t>عناصر </a:t>
            </a:r>
            <a:r>
              <a:rPr lang="ar-SA" sz="2400" dirty="0" smtClean="0">
                <a:latin typeface="Times New Roman" pitchFamily="18" charset="0"/>
                <a:cs typeface="B Nazanin" pitchFamily="2" charset="-78"/>
              </a:rPr>
              <a:t>غذايي که در اين آزمايش اندازه‎گيري شد شامل فسفر، منيزيم، آهن و روي در اندام هوايي و ريشه بود. فسفر بعد از عصاره‎گيري با استفاده از دستگاه اسپکتروفتومتر در طول موج 470 نانومتر اندازه‎گيري شد. عناصر منيزيم، روي و آهن بعد از عصاره‎گيري با استفاده از دستگاه جذب اتميک (مدل </a:t>
            </a:r>
            <a:r>
              <a:rPr lang="en-US" sz="2400" dirty="0" smtClean="0">
                <a:latin typeface="Times New Roman" pitchFamily="18" charset="0"/>
                <a:cs typeface="B Nazanin" pitchFamily="2" charset="-78"/>
              </a:rPr>
              <a:t>GBC </a:t>
            </a:r>
            <a:r>
              <a:rPr lang="en-US" sz="2400" dirty="0" err="1" smtClean="0">
                <a:latin typeface="Times New Roman" pitchFamily="18" charset="0"/>
                <a:cs typeface="B Nazanin" pitchFamily="2" charset="-78"/>
              </a:rPr>
              <a:t>avanta</a:t>
            </a:r>
            <a:r>
              <a:rPr lang="ar-SA" sz="2400" dirty="0" smtClean="0">
                <a:latin typeface="Times New Roman" pitchFamily="18" charset="0"/>
                <a:cs typeface="B Nazanin" pitchFamily="2" charset="-78"/>
              </a:rPr>
              <a:t> ساخت کشور استراليا) اندازه گيري گرديد</a:t>
            </a:r>
            <a:r>
              <a:rPr lang="ar-SA" sz="2400" dirty="0" smtClean="0">
                <a:latin typeface="Times New Roman" pitchFamily="18" charset="0"/>
                <a:cs typeface="B Nazanin" pitchFamily="2" charset="-78"/>
              </a:rPr>
              <a:t>. </a:t>
            </a:r>
            <a:endParaRPr lang="en-US" sz="2400" dirty="0" smtClean="0">
              <a:latin typeface="Times New Roman" pitchFamily="18" charset="0"/>
              <a:cs typeface="B Nazanin" pitchFamily="2" charset="-78"/>
            </a:endParaRPr>
          </a:p>
          <a:p>
            <a:pPr algn="just" defTabSz="3291840" rtl="1">
              <a:lnSpc>
                <a:spcPct val="110000"/>
              </a:lnSpc>
            </a:pPr>
            <a:r>
              <a:rPr lang="ar-SA" sz="2400" dirty="0" smtClean="0">
                <a:latin typeface="Times New Roman" pitchFamily="18" charset="0"/>
                <a:cs typeface="B Nazanin" pitchFamily="2" charset="-78"/>
              </a:rPr>
              <a:t>داده</a:t>
            </a:r>
            <a:r>
              <a:rPr lang="ar-SA" sz="2400" dirty="0" smtClean="0">
                <a:latin typeface="Times New Roman" pitchFamily="18" charset="0"/>
                <a:cs typeface="B Nazanin" pitchFamily="2" charset="-78"/>
              </a:rPr>
              <a:t>‎هاي بدست آمده با استفاده از نرم افزار آماري </a:t>
            </a:r>
            <a:r>
              <a:rPr lang="en-AU" sz="2400" dirty="0" smtClean="0">
                <a:latin typeface="Times New Roman" pitchFamily="18" charset="0"/>
                <a:cs typeface="B Nazanin" pitchFamily="2" charset="-78"/>
              </a:rPr>
              <a:t>SAS</a:t>
            </a:r>
            <a:r>
              <a:rPr lang="ar-SA" sz="2400" dirty="0" smtClean="0">
                <a:latin typeface="Times New Roman" pitchFamily="18" charset="0"/>
                <a:cs typeface="B Nazanin" pitchFamily="2" charset="-78"/>
              </a:rPr>
              <a:t> تجزيه و تحليل شدند </a:t>
            </a:r>
            <a:r>
              <a:rPr lang="fa-IR" sz="2400" dirty="0" smtClean="0">
                <a:latin typeface="Times New Roman" pitchFamily="18" charset="0"/>
                <a:cs typeface="B Nazanin" pitchFamily="2" charset="-78"/>
              </a:rPr>
              <a:t>و مقايسه ميانگين‌ها در سطح احتمال 5 درصد توسط آزمون دانکن انجام شد.</a:t>
            </a:r>
            <a:r>
              <a:rPr lang="ar-SA" sz="2400" dirty="0" smtClean="0">
                <a:latin typeface="Times New Roman" pitchFamily="18" charset="0"/>
                <a:cs typeface="B Nazanin" pitchFamily="2" charset="-78"/>
              </a:rPr>
              <a:t> </a:t>
            </a:r>
            <a:endParaRPr lang="en-US" sz="2400" dirty="0" smtClean="0">
              <a:cs typeface="B Nazanin" pitchFamily="2" charset="-78"/>
            </a:endParaRPr>
          </a:p>
          <a:p>
            <a:pPr algn="just" rtl="1"/>
            <a:endParaRPr lang="en-US" sz="2400" dirty="0" smtClean="0">
              <a:cs typeface="B Nazanin" pitchFamily="2" charset="-78"/>
            </a:endParaRPr>
          </a:p>
          <a:p>
            <a:pPr algn="just" rtl="1"/>
            <a:endParaRPr lang="fa-IR" sz="2400" dirty="0" smtClean="0">
              <a:cs typeface="B Nazanin" pitchFamily="2" charset="-78"/>
            </a:endParaRPr>
          </a:p>
          <a:p>
            <a:pPr algn="just" rtl="1"/>
            <a:endParaRPr lang="en-US" sz="2400" dirty="0" smtClean="0">
              <a:cs typeface="B Nazanin" pitchFamily="2" charset="-78"/>
            </a:endParaRPr>
          </a:p>
          <a:p>
            <a:pPr algn="just" rtl="1"/>
            <a:endParaRPr lang="fa-IR" sz="2400" dirty="0" smtClean="0">
              <a:cs typeface="B Nazanin" pitchFamily="2" charset="-78"/>
            </a:endParaRPr>
          </a:p>
          <a:p>
            <a:pPr algn="just" rtl="1"/>
            <a:endParaRPr lang="fa-IR" sz="2400" dirty="0" smtClean="0">
              <a:cs typeface="B Nazanin" pitchFamily="2" charset="-78"/>
            </a:endParaRPr>
          </a:p>
          <a:p>
            <a:pPr algn="just" rtl="1"/>
            <a:r>
              <a:rPr lang="en-US" sz="2400" dirty="0" smtClean="0">
                <a:cs typeface="B Nazanin" pitchFamily="2" charset="-78"/>
              </a:rPr>
              <a:t> </a:t>
            </a:r>
            <a:endParaRPr lang="fa-IR" sz="2400" b="1" dirty="0">
              <a:cs typeface="B Nazanin" pitchFamily="2" charset="-78"/>
            </a:endParaRPr>
          </a:p>
        </p:txBody>
      </p:sp>
      <p:sp>
        <p:nvSpPr>
          <p:cNvPr id="35" name="Text Box 39"/>
          <p:cNvSpPr txBox="1">
            <a:spLocks noChangeArrowheads="1"/>
          </p:cNvSpPr>
          <p:nvPr/>
        </p:nvSpPr>
        <p:spPr bwMode="auto">
          <a:xfrm>
            <a:off x="432223" y="6772209"/>
            <a:ext cx="11955038" cy="19359698"/>
          </a:xfrm>
          <a:prstGeom prst="rect">
            <a:avLst/>
          </a:prstGeom>
          <a:solidFill>
            <a:schemeClr val="bg1"/>
          </a:solidFill>
          <a:ln w="38100" cmpd="thinThick">
            <a:solidFill>
              <a:srgbClr val="004600"/>
            </a:solidFill>
            <a:prstDash val="solid"/>
            <a:miter lim="800000"/>
            <a:headEnd/>
            <a:tailEnd/>
          </a:ln>
          <a:effectLst/>
        </p:spPr>
        <p:txBody>
          <a:bodyPr lIns="91439" tIns="45719" rIns="91439" bIns="45719"/>
          <a:lstStyle/>
          <a:p>
            <a:pPr marL="342900" indent="-342900" algn="just" defTabSz="3291840" rtl="1">
              <a:lnSpc>
                <a:spcPct val="110000"/>
              </a:lnSpc>
            </a:pPr>
            <a:r>
              <a:rPr lang="fa-IR" sz="2400" b="1" dirty="0" smtClean="0">
                <a:latin typeface="Times New Roman" pitchFamily="18" charset="0"/>
                <a:cs typeface="B Nazanin" pitchFamily="2" charset="-78"/>
              </a:rPr>
              <a:t>نتايج و بحث</a:t>
            </a:r>
            <a:endParaRPr lang="fa-IR" sz="2400" dirty="0" smtClean="0">
              <a:latin typeface="Times New Roman" pitchFamily="18" charset="0"/>
              <a:cs typeface="B Nazanin" pitchFamily="2" charset="-78"/>
            </a:endParaRPr>
          </a:p>
          <a:p>
            <a:pPr algn="just" defTabSz="3291840" rtl="1">
              <a:lnSpc>
                <a:spcPct val="110000"/>
              </a:lnSpc>
            </a:pPr>
            <a:r>
              <a:rPr lang="fa-IR" sz="2400" dirty="0" smtClean="0">
                <a:latin typeface="Times New Roman" pitchFamily="18" charset="0"/>
                <a:cs typeface="B Nazanin" pitchFamily="2" charset="-78"/>
              </a:rPr>
              <a:t>نتایج تاثیر بی‎کربنات سدیم بر وزن خشک برگ و ریشه گیاه انجیلی در شکل 1 آورده شده است. طبق نتایج به دست آمده با افزایش غلظت بی‎کربنات سدیم به طور </a:t>
            </a:r>
            <a:r>
              <a:rPr lang="fa-IR" sz="2400" dirty="0" smtClean="0">
                <a:latin typeface="Times New Roman" pitchFamily="18" charset="0"/>
                <a:cs typeface="B Nazanin" pitchFamily="2" charset="-78"/>
              </a:rPr>
              <a:t>معنی‌داری </a:t>
            </a:r>
            <a:r>
              <a:rPr lang="fa-IR" sz="2400" dirty="0" smtClean="0">
                <a:latin typeface="Times New Roman" pitchFamily="18" charset="0"/>
                <a:cs typeface="B Nazanin" pitchFamily="2" charset="-78"/>
              </a:rPr>
              <a:t>وزن خشک برگ و ریشه کاهش یافت به طوری که وزن خشک برگ و ریشه در سطح تیمار 70 </a:t>
            </a:r>
            <a:r>
              <a:rPr lang="fa-IR" sz="2400" dirty="0" smtClean="0">
                <a:latin typeface="Times New Roman" pitchFamily="18" charset="0"/>
                <a:cs typeface="B Nazanin" pitchFamily="2" charset="-78"/>
              </a:rPr>
              <a:t>میلی‌مولار </a:t>
            </a:r>
            <a:r>
              <a:rPr lang="fa-IR" sz="2400" dirty="0" smtClean="0">
                <a:latin typeface="Times New Roman" pitchFamily="18" charset="0"/>
                <a:cs typeface="B Nazanin" pitchFamily="2" charset="-78"/>
              </a:rPr>
              <a:t>نسبت به شاهد (0 </a:t>
            </a:r>
            <a:r>
              <a:rPr lang="fa-IR" sz="2400" dirty="0" smtClean="0">
                <a:latin typeface="Times New Roman" pitchFamily="18" charset="0"/>
                <a:cs typeface="B Nazanin" pitchFamily="2" charset="-78"/>
              </a:rPr>
              <a:t>میلی‌مولار</a:t>
            </a:r>
            <a:r>
              <a:rPr lang="fa-IR" sz="2400" dirty="0" smtClean="0">
                <a:latin typeface="Times New Roman" pitchFamily="18" charset="0"/>
                <a:cs typeface="B Nazanin" pitchFamily="2" charset="-78"/>
              </a:rPr>
              <a:t>) به ترتیب 212 و 71 درصد کاهش نشان داد.  به طور کلی اغلب اثرات قلیائیت بر رشد گیاه از طریق کاهش در قابلیت حل عناصر توسط افزایش </a:t>
            </a:r>
            <a:r>
              <a:rPr lang="en-US" sz="2400" dirty="0" smtClean="0">
                <a:latin typeface="Times New Roman" pitchFamily="18" charset="0"/>
                <a:cs typeface="B Nazanin" pitchFamily="2" charset="-78"/>
              </a:rPr>
              <a:t>pH</a:t>
            </a:r>
            <a:r>
              <a:rPr lang="fa-IR" sz="2400" dirty="0" smtClean="0">
                <a:latin typeface="Times New Roman" pitchFamily="18" charset="0"/>
                <a:cs typeface="B Nazanin" pitchFamily="2" charset="-78"/>
              </a:rPr>
              <a:t> که به علت یون بی‎کربنات است ایجاد می‎شود (1). نتایج تجزیه واریانس نشان داد که اثر بی‎کربنات سدیم بر فلورسانس کلروفیل و شاخص کارایی فتوسنتزی در سطح 5 درصد معنی‎دار بود. بر اساس نتایج به دست آمده بی‎کربنات سدیم باعث کاهش معنی‎داری در فلورسانس کلروفیل و شاخص کارایی فتوسنتزی شد به طوری که کمترین مقدار در تیمار 70 </a:t>
            </a:r>
            <a:r>
              <a:rPr lang="fa-IR" sz="2400" dirty="0" smtClean="0">
                <a:latin typeface="Times New Roman" pitchFamily="18" charset="0"/>
                <a:cs typeface="B Nazanin" pitchFamily="2" charset="-78"/>
              </a:rPr>
              <a:t>میلی‌مولار </a:t>
            </a:r>
            <a:r>
              <a:rPr lang="fa-IR" sz="2400" dirty="0" smtClean="0">
                <a:latin typeface="Times New Roman" pitchFamily="18" charset="0"/>
                <a:cs typeface="B Nazanin" pitchFamily="2" charset="-78"/>
              </a:rPr>
              <a:t>مشاهده گردید. هر چند که بین تیمار 35 و 70 میلی مولار در  شاخص کارایی فتوسنتزی اختلاف معنی‎دار نبود. مشخص شده است که کلروپلاست و رنگیزه‎های گیاهی موجود در آن تحت تنش قلیائیت قرار می‎</a:t>
            </a:r>
            <a:r>
              <a:rPr lang="fa-IR" sz="2400" dirty="0" smtClean="0">
                <a:latin typeface="Times New Roman" pitchFamily="18" charset="0"/>
                <a:cs typeface="B Nazanin" pitchFamily="2" charset="-78"/>
              </a:rPr>
              <a:t>گیرند، </a:t>
            </a:r>
            <a:r>
              <a:rPr lang="fa-IR" sz="2400" dirty="0" smtClean="0">
                <a:latin typeface="Times New Roman" pitchFamily="18" charset="0"/>
                <a:cs typeface="B Nazanin" pitchFamily="2" charset="-78"/>
              </a:rPr>
              <a:t>به طوری که فعالیت آنزیم کلروفیلاز که باعث تجزیه کلروفیل می‎شود تحت تنش افزایش می‎یابد (3). مقایسه میانگین </a:t>
            </a:r>
            <a:r>
              <a:rPr lang="fa-IR" sz="2400" dirty="0" smtClean="0">
                <a:latin typeface="Times New Roman" pitchFamily="18" charset="0"/>
                <a:cs typeface="B Nazanin" pitchFamily="2" charset="-78"/>
              </a:rPr>
              <a:t>داده‌ها </a:t>
            </a:r>
            <a:r>
              <a:rPr lang="fa-IR" sz="2400" dirty="0" smtClean="0">
                <a:latin typeface="Times New Roman" pitchFamily="18" charset="0"/>
                <a:cs typeface="B Nazanin" pitchFamily="2" charset="-78"/>
              </a:rPr>
              <a:t>مربوط به اثر بی‎کربنات سدیم در ارتباط با عناصر در جدول 1 آورده شده است. نتایج نشان داد که با افزایش غلظت </a:t>
            </a:r>
            <a:r>
              <a:rPr lang="fa-IR" sz="2400" dirty="0" smtClean="0">
                <a:latin typeface="Times New Roman" pitchFamily="18" charset="0"/>
                <a:cs typeface="B Nazanin" pitchFamily="2" charset="-78"/>
              </a:rPr>
              <a:t>بی‌کربنات </a:t>
            </a:r>
            <a:r>
              <a:rPr lang="fa-IR" sz="2400" dirty="0" smtClean="0">
                <a:latin typeface="Times New Roman" pitchFamily="18" charset="0"/>
                <a:cs typeface="B Nazanin" pitchFamily="2" charset="-78"/>
              </a:rPr>
              <a:t>سدیم میزان فسفر برگ کاهش یافت هرچند که بین تیمار 35 و 70 اختلاف </a:t>
            </a:r>
            <a:r>
              <a:rPr lang="fa-IR" sz="2400" dirty="0" smtClean="0">
                <a:latin typeface="Times New Roman" pitchFamily="18" charset="0"/>
                <a:cs typeface="B Nazanin" pitchFamily="2" charset="-78"/>
              </a:rPr>
              <a:t>معنی‌دار </a:t>
            </a:r>
            <a:r>
              <a:rPr lang="fa-IR" sz="2400" dirty="0" smtClean="0">
                <a:latin typeface="Times New Roman" pitchFamily="18" charset="0"/>
                <a:cs typeface="B Nazanin" pitchFamily="2" charset="-78"/>
              </a:rPr>
              <a:t>نبود. در ارتباط با عنصر پتاسیم نیز اثر </a:t>
            </a:r>
            <a:r>
              <a:rPr lang="fa-IR" sz="2400" dirty="0" smtClean="0">
                <a:latin typeface="Times New Roman" pitchFamily="18" charset="0"/>
                <a:cs typeface="B Nazanin" pitchFamily="2" charset="-78"/>
              </a:rPr>
              <a:t>بی‌کربنات </a:t>
            </a:r>
            <a:r>
              <a:rPr lang="fa-IR" sz="2400" dirty="0" smtClean="0">
                <a:latin typeface="Times New Roman" pitchFamily="18" charset="0"/>
                <a:cs typeface="B Nazanin" pitchFamily="2" charset="-78"/>
              </a:rPr>
              <a:t>سدیم مشخص بود هرچند که این اثر تنها در سطح 70 </a:t>
            </a:r>
            <a:r>
              <a:rPr lang="fa-IR" sz="2400" dirty="0" smtClean="0">
                <a:latin typeface="Times New Roman" pitchFamily="18" charset="0"/>
                <a:cs typeface="B Nazanin" pitchFamily="2" charset="-78"/>
              </a:rPr>
              <a:t>میلی‌مولار معنی‌دار </a:t>
            </a:r>
            <a:r>
              <a:rPr lang="fa-IR" sz="2400" dirty="0" smtClean="0">
                <a:latin typeface="Times New Roman" pitchFamily="18" charset="0"/>
                <a:cs typeface="B Nazanin" pitchFamily="2" charset="-78"/>
              </a:rPr>
              <a:t>بود. روند تغییرات میزان سدیم در برگ نشان داد که با افزایش سطوح </a:t>
            </a:r>
            <a:r>
              <a:rPr lang="fa-IR" sz="2400" dirty="0" smtClean="0">
                <a:latin typeface="Times New Roman" pitchFamily="18" charset="0"/>
                <a:cs typeface="B Nazanin" pitchFamily="2" charset="-78"/>
              </a:rPr>
              <a:t>بی‌کربنات </a:t>
            </a:r>
            <a:r>
              <a:rPr lang="fa-IR" sz="2400" dirty="0" smtClean="0">
                <a:latin typeface="Times New Roman" pitchFamily="18" charset="0"/>
                <a:cs typeface="B Nazanin" pitchFamily="2" charset="-78"/>
              </a:rPr>
              <a:t>سدیم غلظت این عنصر افزایش یافت به طوری که بیشترین مقدار در تیمار 70 </a:t>
            </a:r>
            <a:r>
              <a:rPr lang="fa-IR" sz="2400" dirty="0" smtClean="0">
                <a:latin typeface="Times New Roman" pitchFamily="18" charset="0"/>
                <a:cs typeface="B Nazanin" pitchFamily="2" charset="-78"/>
              </a:rPr>
              <a:t>میلی‌مولار و </a:t>
            </a:r>
            <a:r>
              <a:rPr lang="fa-IR" sz="2400" dirty="0" smtClean="0">
                <a:latin typeface="Times New Roman" pitchFamily="18" charset="0"/>
                <a:cs typeface="B Nazanin" pitchFamily="2" charset="-78"/>
              </a:rPr>
              <a:t>کمترین در شاهد مشاهده شد. نتایح مشابهی در مورد آهن و منگنز نیز به دست آمد.</a:t>
            </a:r>
            <a:r>
              <a:rPr lang="ar-SA" sz="2400" dirty="0" smtClean="0">
                <a:latin typeface="Times New Roman" pitchFamily="18" charset="0"/>
                <a:cs typeface="B Nazanin" pitchFamily="2" charset="-78"/>
              </a:rPr>
              <a:t> افزايش غلظت بي‎کربنات سديم (تنش قليائيت) موجب بروز نارسايي‎هاي تغذيه‎اي در گياه مي‎شود و در نتيجه شرايط نامساعدي براي رشد و نمو گياه ايجاد مي‎گردد. اين نارسايي‎ها ممکن است به دليل اثرات منفي </a:t>
            </a:r>
            <a:r>
              <a:rPr lang="en-US" sz="2400" dirty="0" smtClean="0">
                <a:latin typeface="Times New Roman" pitchFamily="18" charset="0"/>
                <a:cs typeface="B Nazanin" pitchFamily="2" charset="-78"/>
              </a:rPr>
              <a:t>pH</a:t>
            </a:r>
            <a:r>
              <a:rPr lang="ar-SA" sz="2400" dirty="0" smtClean="0">
                <a:latin typeface="Times New Roman" pitchFamily="18" charset="0"/>
                <a:cs typeface="B Nazanin" pitchFamily="2" charset="-78"/>
              </a:rPr>
              <a:t> بالا تحت افزايش غلظت</a:t>
            </a:r>
            <a:r>
              <a:rPr lang="fa-IR" sz="2400" dirty="0" smtClean="0">
                <a:latin typeface="Times New Roman" pitchFamily="18" charset="0"/>
                <a:cs typeface="B Nazanin" pitchFamily="2" charset="-78"/>
              </a:rPr>
              <a:t> </a:t>
            </a:r>
            <a:r>
              <a:rPr lang="ar-SA" sz="2400" dirty="0" smtClean="0">
                <a:latin typeface="Times New Roman" pitchFamily="18" charset="0"/>
                <a:cs typeface="B Nazanin" pitchFamily="2" charset="-78"/>
              </a:rPr>
              <a:t>بي‎کربنات سديم بر قابليت جذب و انتقال عناصر غذايي در بخش‎هاي مختلف گياه باشد و يا مربوط به وجود يون سديم در رقابت با جذب عناصر در گياه </a:t>
            </a:r>
            <a:r>
              <a:rPr lang="ar-SA" sz="2400" dirty="0" smtClean="0">
                <a:latin typeface="Times New Roman" pitchFamily="18" charset="0"/>
                <a:cs typeface="B Nazanin" pitchFamily="2" charset="-78"/>
              </a:rPr>
              <a:t>باشد</a:t>
            </a:r>
            <a:r>
              <a:rPr lang="fa-IR" sz="2400" dirty="0" smtClean="0">
                <a:latin typeface="Times New Roman" pitchFamily="18" charset="0"/>
                <a:cs typeface="B Nazanin" pitchFamily="2" charset="-78"/>
              </a:rPr>
              <a:t> </a:t>
            </a:r>
            <a:r>
              <a:rPr lang="fa-IR" sz="2400" dirty="0" smtClean="0">
                <a:latin typeface="Times New Roman" pitchFamily="18" charset="0"/>
                <a:cs typeface="B Nazanin" pitchFamily="2" charset="-78"/>
              </a:rPr>
              <a:t>(7).</a:t>
            </a:r>
            <a:endParaRPr lang="en-US" sz="2400" dirty="0" smtClean="0">
              <a:latin typeface="Times New Roman" pitchFamily="18" charset="0"/>
              <a:cs typeface="B Nazanin" pitchFamily="2" charset="-78"/>
            </a:endParaRPr>
          </a:p>
          <a:p>
            <a:pPr algn="just" defTabSz="3291840" rtl="1">
              <a:lnSpc>
                <a:spcPct val="110000"/>
              </a:lnSpc>
            </a:pPr>
            <a:r>
              <a:rPr lang="ar-SA" sz="2400" dirty="0" smtClean="0">
                <a:latin typeface="Times New Roman" pitchFamily="18" charset="0"/>
                <a:cs typeface="B Nazanin" pitchFamily="2" charset="-78"/>
              </a:rPr>
              <a:t> </a:t>
            </a:r>
            <a:endParaRPr lang="fa-IR" sz="2400" b="1" dirty="0" smtClean="0">
              <a:latin typeface="Times New Roman" pitchFamily="18" charset="0"/>
              <a:cs typeface="B Nazanin" pitchFamily="2" charset="-78"/>
            </a:endParaRPr>
          </a:p>
          <a:p>
            <a:pPr algn="just" defTabSz="3291840" rtl="1">
              <a:lnSpc>
                <a:spcPct val="110000"/>
              </a:lnSpc>
            </a:pPr>
            <a:endParaRPr lang="fa-IR" sz="2400" b="1" dirty="0">
              <a:latin typeface="Times New Roman" pitchFamily="18" charset="0"/>
              <a:cs typeface="B Nazanin" pitchFamily="2" charset="-78"/>
            </a:endParaRPr>
          </a:p>
        </p:txBody>
      </p:sp>
      <p:pic>
        <p:nvPicPr>
          <p:cNvPr id="34" name="Picture 3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0"/>
            <a:ext cx="25209423" cy="6486233"/>
          </a:xfrm>
          <a:prstGeom prst="rect">
            <a:avLst/>
          </a:prstGeom>
          <a:noFill/>
          <a:ln>
            <a:solidFill>
              <a:schemeClr val="tx1"/>
            </a:solidFill>
          </a:ln>
        </p:spPr>
      </p:pic>
      <p:sp>
        <p:nvSpPr>
          <p:cNvPr id="38" name="Rectangle 10"/>
          <p:cNvSpPr>
            <a:spLocks noChangeArrowheads="1"/>
          </p:cNvSpPr>
          <p:nvPr/>
        </p:nvSpPr>
        <p:spPr bwMode="auto">
          <a:xfrm>
            <a:off x="17041893" y="5843515"/>
            <a:ext cx="7132638" cy="533423"/>
          </a:xfrm>
          <a:prstGeom prst="rect">
            <a:avLst/>
          </a:prstGeom>
          <a:noFill/>
          <a:ln w="9525">
            <a:noFill/>
            <a:miter lim="800000"/>
            <a:headEnd/>
            <a:tailEnd/>
          </a:ln>
          <a:effectLst/>
        </p:spPr>
        <p:txBody>
          <a:bodyPr lIns="101543" tIns="50772" rIns="101543" bIns="50772" anchor="ctr">
            <a:spAutoFit/>
          </a:bodyPr>
          <a:lstStyle/>
          <a:p>
            <a:pPr algn="ctr" defTabSz="1016000" rtl="1"/>
            <a:r>
              <a:rPr lang="fa-IR" sz="2800" b="1" dirty="0" smtClean="0">
                <a:cs typeface="B Nazanin" pitchFamily="2" charset="-78"/>
              </a:rPr>
              <a:t>حمیدرضا روستا، </a:t>
            </a:r>
            <a:r>
              <a:rPr lang="fa-IR" sz="2800" b="1" u="sng" dirty="0" smtClean="0">
                <a:cs typeface="B Nazanin" pitchFamily="2" charset="-78"/>
              </a:rPr>
              <a:t>واحد </a:t>
            </a:r>
            <a:r>
              <a:rPr lang="fa-IR" sz="2800" b="1" u="sng" dirty="0" smtClean="0">
                <a:cs typeface="B Nazanin" pitchFamily="2" charset="-78"/>
              </a:rPr>
              <a:t>باقری</a:t>
            </a:r>
            <a:r>
              <a:rPr lang="fa-IR" sz="2800" b="1" dirty="0" smtClean="0">
                <a:cs typeface="B Nazanin" pitchFamily="2" charset="-78"/>
              </a:rPr>
              <a:t>، </a:t>
            </a:r>
            <a:r>
              <a:rPr lang="fa-IR" sz="2800" b="1" dirty="0" smtClean="0">
                <a:cs typeface="B Nazanin" pitchFamily="2" charset="-78"/>
              </a:rPr>
              <a:t>حمیدرضا کریمی</a:t>
            </a:r>
            <a:endParaRPr lang="fa-IR" sz="2800" b="1" dirty="0">
              <a:cs typeface="B Nazanin" pitchFamily="2" charset="-78"/>
            </a:endParaRPr>
          </a:p>
        </p:txBody>
      </p:sp>
      <p:sp>
        <p:nvSpPr>
          <p:cNvPr id="39" name="Rectangle 11"/>
          <p:cNvSpPr>
            <a:spLocks noChangeArrowheads="1"/>
          </p:cNvSpPr>
          <p:nvPr/>
        </p:nvSpPr>
        <p:spPr bwMode="auto">
          <a:xfrm>
            <a:off x="599991" y="5810158"/>
            <a:ext cx="11889358" cy="533423"/>
          </a:xfrm>
          <a:prstGeom prst="rect">
            <a:avLst/>
          </a:prstGeom>
          <a:noFill/>
          <a:ln w="9525">
            <a:noFill/>
            <a:miter lim="800000"/>
            <a:headEnd/>
            <a:tailEnd/>
          </a:ln>
          <a:effectLst/>
        </p:spPr>
        <p:txBody>
          <a:bodyPr wrap="none" lIns="101543" tIns="50772" rIns="101543" bIns="50772" anchor="ctr">
            <a:spAutoFit/>
          </a:bodyPr>
          <a:lstStyle/>
          <a:p>
            <a:pPr algn="ctr" defTabSz="1016000" rtl="1">
              <a:tabLst>
                <a:tab pos="6635750" algn="r"/>
              </a:tabLst>
            </a:pPr>
            <a:r>
              <a:rPr lang="ar-SA" sz="2800" b="1" dirty="0">
                <a:cs typeface="B Nazanin" pitchFamily="2" charset="-78"/>
              </a:rPr>
              <a:t>به ترتیب </a:t>
            </a:r>
            <a:r>
              <a:rPr lang="fa-IR" sz="2800" b="1" dirty="0" smtClean="0">
                <a:cs typeface="B Nazanin" pitchFamily="2" charset="-78"/>
              </a:rPr>
              <a:t>استاد، </a:t>
            </a:r>
            <a:r>
              <a:rPr lang="ar-SA" sz="2800" b="1" dirty="0" smtClean="0">
                <a:cs typeface="B Nazanin" pitchFamily="2" charset="-78"/>
              </a:rPr>
              <a:t>دانشجوی </a:t>
            </a:r>
            <a:r>
              <a:rPr lang="fa-IR" sz="2800" b="1" dirty="0" smtClean="0">
                <a:cs typeface="B Nazanin" pitchFamily="2" charset="-78"/>
              </a:rPr>
              <a:t>دکتری و دانشیار </a:t>
            </a:r>
            <a:r>
              <a:rPr lang="ar-SA" sz="2800" b="1" dirty="0" smtClean="0">
                <a:cs typeface="B Nazanin" pitchFamily="2" charset="-78"/>
              </a:rPr>
              <a:t>گروه علوم </a:t>
            </a:r>
            <a:r>
              <a:rPr lang="fa-IR" sz="2800" b="1" dirty="0" smtClean="0">
                <a:cs typeface="B Nazanin" pitchFamily="2" charset="-78"/>
              </a:rPr>
              <a:t>باغبانی </a:t>
            </a:r>
            <a:r>
              <a:rPr lang="ar-SA" sz="2800" b="1" dirty="0" smtClean="0">
                <a:cs typeface="B Nazanin" pitchFamily="2" charset="-78"/>
              </a:rPr>
              <a:t>دانشگاه </a:t>
            </a:r>
            <a:r>
              <a:rPr lang="fa-IR" sz="2800" b="1" dirty="0" smtClean="0">
                <a:cs typeface="B Nazanin" pitchFamily="2" charset="-78"/>
              </a:rPr>
              <a:t>ولی عصر </a:t>
            </a:r>
            <a:r>
              <a:rPr lang="fa-IR" sz="2800" b="1" baseline="30000" dirty="0" smtClean="0">
                <a:cs typeface="B Nazanin" pitchFamily="2" charset="-78"/>
              </a:rPr>
              <a:t>(عج) </a:t>
            </a:r>
            <a:r>
              <a:rPr lang="fa-IR" sz="2800" b="1" dirty="0" smtClean="0">
                <a:cs typeface="B Nazanin" pitchFamily="2" charset="-78"/>
              </a:rPr>
              <a:t>رفسنجان</a:t>
            </a:r>
            <a:endParaRPr lang="en-US" sz="2800" b="1" dirty="0">
              <a:cs typeface="B Nazanin" pitchFamily="2" charset="-78"/>
            </a:endParaRPr>
          </a:p>
        </p:txBody>
      </p:sp>
      <p:sp>
        <p:nvSpPr>
          <p:cNvPr id="40" name="Text Box 96"/>
          <p:cNvSpPr txBox="1">
            <a:spLocks noChangeArrowheads="1"/>
          </p:cNvSpPr>
          <p:nvPr/>
        </p:nvSpPr>
        <p:spPr bwMode="auto">
          <a:xfrm>
            <a:off x="19459623" y="527705"/>
            <a:ext cx="5429288" cy="595033"/>
          </a:xfrm>
          <a:prstGeom prst="rect">
            <a:avLst/>
          </a:prstGeom>
          <a:noFill/>
          <a:ln w="9525">
            <a:noFill/>
            <a:miter lim="800000"/>
            <a:headEnd/>
            <a:tailEnd/>
          </a:ln>
          <a:effectLst/>
        </p:spPr>
        <p:txBody>
          <a:bodyPr wrap="square" lIns="101599" tIns="50799" rIns="101599" bIns="50799">
            <a:spAutoFit/>
          </a:bodyPr>
          <a:lstStyle/>
          <a:p>
            <a:pPr algn="ctr" defTabSz="3657600"/>
            <a:endParaRPr lang="fa-IR" sz="3200" b="1" dirty="0">
              <a:cs typeface="B Nazanin" pitchFamily="2" charset="-78"/>
            </a:endParaRPr>
          </a:p>
        </p:txBody>
      </p:sp>
      <p:sp>
        <p:nvSpPr>
          <p:cNvPr id="42" name="Rectangle 9"/>
          <p:cNvSpPr>
            <a:spLocks noChangeArrowheads="1"/>
          </p:cNvSpPr>
          <p:nvPr/>
        </p:nvSpPr>
        <p:spPr bwMode="auto">
          <a:xfrm>
            <a:off x="6315031" y="4129003"/>
            <a:ext cx="14754236" cy="1323389"/>
          </a:xfrm>
          <a:prstGeom prst="rect">
            <a:avLst/>
          </a:prstGeom>
          <a:noFill/>
          <a:ln w="9525">
            <a:noFill/>
            <a:miter lim="800000"/>
            <a:headEnd/>
            <a:tailEnd/>
          </a:ln>
          <a:effectLst/>
        </p:spPr>
        <p:txBody>
          <a:bodyPr wrap="square" lIns="91390" tIns="45695" rIns="91390" bIns="45695" anchor="ctr">
            <a:spAutoFit/>
          </a:bodyPr>
          <a:lstStyle/>
          <a:p>
            <a:pPr algn="ctr" rtl="1"/>
            <a:r>
              <a:rPr lang="fa-IR" sz="4000" b="1" dirty="0" smtClean="0">
                <a:cs typeface="B Nazanin" pitchFamily="2" charset="-78"/>
              </a:rPr>
              <a:t>اثر تنش قلیائیت بر رشد و </a:t>
            </a:r>
            <a:r>
              <a:rPr lang="fa-IR" sz="4000" b="1" dirty="0" smtClean="0">
                <a:cs typeface="B Nazanin" pitchFamily="2" charset="-78"/>
              </a:rPr>
              <a:t>خصوصیات فیزیولوژیکی انجیلی</a:t>
            </a:r>
            <a:r>
              <a:rPr lang="en-US" sz="4000" b="1" dirty="0" smtClean="0">
                <a:cs typeface="B Nazanin" pitchFamily="2" charset="-78"/>
              </a:rPr>
              <a:t> </a:t>
            </a:r>
            <a:r>
              <a:rPr lang="fa-IR" sz="4000" b="1" dirty="0" smtClean="0">
                <a:latin typeface="Times New Roman" pitchFamily="18" charset="0"/>
                <a:cs typeface="B Nazanin" pitchFamily="2" charset="-78"/>
              </a:rPr>
              <a:t>(</a:t>
            </a:r>
            <a:r>
              <a:rPr lang="en-US" sz="4000" b="1" i="1" dirty="0" err="1" smtClean="0">
                <a:latin typeface="Times New Roman" pitchFamily="18" charset="0"/>
                <a:cs typeface="B Nazanin" pitchFamily="2" charset="-78"/>
              </a:rPr>
              <a:t>Parrotia</a:t>
            </a:r>
            <a:r>
              <a:rPr lang="en-US" sz="4000" b="1" i="1" dirty="0" smtClean="0">
                <a:latin typeface="Times New Roman" pitchFamily="18" charset="0"/>
                <a:cs typeface="B Nazanin" pitchFamily="2" charset="-78"/>
              </a:rPr>
              <a:t> </a:t>
            </a:r>
            <a:r>
              <a:rPr lang="en-US" sz="4000" b="1" i="1" dirty="0" err="1" smtClean="0">
                <a:latin typeface="Times New Roman" pitchFamily="18" charset="0"/>
                <a:cs typeface="B Nazanin" pitchFamily="2" charset="-78"/>
              </a:rPr>
              <a:t>persica</a:t>
            </a:r>
            <a:r>
              <a:rPr lang="ar-SA" sz="4000" b="1" dirty="0" smtClean="0">
                <a:latin typeface="Times New Roman" pitchFamily="18" charset="0"/>
                <a:cs typeface="B Nazanin" pitchFamily="2" charset="-78"/>
              </a:rPr>
              <a:t>)</a:t>
            </a:r>
            <a:r>
              <a:rPr lang="fa-IR" sz="4000" b="1" dirty="0" smtClean="0">
                <a:latin typeface="Times New Roman" pitchFamily="18" charset="0"/>
                <a:cs typeface="B Nazanin" pitchFamily="2" charset="-78"/>
              </a:rPr>
              <a:t> در شرایط هیدروپونیک</a:t>
            </a:r>
            <a:endParaRPr lang="en-US" sz="4000" b="1" dirty="0" smtClean="0">
              <a:latin typeface="Times New Roman" pitchFamily="18" charset="0"/>
              <a:cs typeface="B Nazanin" pitchFamily="2" charset="-78"/>
            </a:endParaRPr>
          </a:p>
        </p:txBody>
      </p:sp>
      <p:sp>
        <p:nvSpPr>
          <p:cNvPr id="43" name="Rectangle 10"/>
          <p:cNvSpPr>
            <a:spLocks noChangeArrowheads="1"/>
          </p:cNvSpPr>
          <p:nvPr/>
        </p:nvSpPr>
        <p:spPr bwMode="auto">
          <a:xfrm>
            <a:off x="457115" y="4343317"/>
            <a:ext cx="3528392" cy="471868"/>
          </a:xfrm>
          <a:prstGeom prst="rect">
            <a:avLst/>
          </a:prstGeom>
          <a:noFill/>
          <a:ln w="9525">
            <a:noFill/>
            <a:miter lim="800000"/>
            <a:headEnd/>
            <a:tailEnd/>
          </a:ln>
          <a:effectLst/>
        </p:spPr>
        <p:txBody>
          <a:bodyPr wrap="square" lIns="101543" tIns="50772" rIns="101543" bIns="50772" anchor="ctr">
            <a:spAutoFit/>
          </a:bodyPr>
          <a:lstStyle/>
          <a:p>
            <a:pPr algn="ctr" defTabSz="1016000" rtl="1"/>
            <a:r>
              <a:rPr lang="fa-IR" sz="2400" b="1" dirty="0" smtClean="0">
                <a:cs typeface="B Nazanin" pitchFamily="2" charset="-78"/>
              </a:rPr>
              <a:t>نويسنده مسئول: واحد باقری</a:t>
            </a:r>
            <a:endParaRPr lang="fa-IR" sz="2400" b="1" dirty="0">
              <a:cs typeface="B Nazanin" pitchFamily="2" charset="-78"/>
            </a:endParaRPr>
          </a:p>
        </p:txBody>
      </p:sp>
      <p:pic>
        <p:nvPicPr>
          <p:cNvPr id="18" name="Picture 25" descr="D:\hama hama\مدارک\10.jpg"/>
          <p:cNvPicPr>
            <a:picLocks noChangeAspect="1" noChangeArrowheads="1"/>
          </p:cNvPicPr>
          <p:nvPr/>
        </p:nvPicPr>
        <p:blipFill>
          <a:blip r:embed="rId4"/>
          <a:srcRect/>
          <a:stretch>
            <a:fillRect/>
          </a:stretch>
        </p:blipFill>
        <p:spPr bwMode="auto">
          <a:xfrm>
            <a:off x="1028619" y="985731"/>
            <a:ext cx="2357454" cy="3143272"/>
          </a:xfrm>
          <a:prstGeom prst="rect">
            <a:avLst/>
          </a:prstGeom>
          <a:noFill/>
        </p:spPr>
      </p:pic>
      <p:graphicFrame>
        <p:nvGraphicFramePr>
          <p:cNvPr id="20" name="Chart 19"/>
          <p:cNvGraphicFramePr/>
          <p:nvPr/>
        </p:nvGraphicFramePr>
        <p:xfrm>
          <a:off x="7672353" y="14844703"/>
          <a:ext cx="3882673" cy="318361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1" name="Chart 20"/>
          <p:cNvGraphicFramePr/>
          <p:nvPr/>
        </p:nvGraphicFramePr>
        <p:xfrm>
          <a:off x="1600123" y="14916141"/>
          <a:ext cx="4143404" cy="3007925"/>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p:cNvSpPr txBox="1"/>
          <p:nvPr/>
        </p:nvSpPr>
        <p:spPr>
          <a:xfrm>
            <a:off x="1457247" y="17916537"/>
            <a:ext cx="10467930" cy="307777"/>
          </a:xfrm>
          <a:prstGeom prst="rect">
            <a:avLst/>
          </a:prstGeom>
          <a:noFill/>
        </p:spPr>
        <p:txBody>
          <a:bodyPr wrap="none" rtlCol="0">
            <a:spAutoFit/>
          </a:bodyPr>
          <a:lstStyle/>
          <a:p>
            <a:r>
              <a:rPr lang="ar-SA" sz="1400" b="1" dirty="0" smtClean="0">
                <a:cs typeface="B Nazanin" pitchFamily="2" charset="-78"/>
              </a:rPr>
              <a:t>شکل 1- اثر </a:t>
            </a:r>
            <a:r>
              <a:rPr lang="ar-SA" sz="1400" b="1" dirty="0" smtClean="0">
                <a:cs typeface="B Nazanin" pitchFamily="2" charset="-78"/>
              </a:rPr>
              <a:t>بی</a:t>
            </a:r>
            <a:r>
              <a:rPr lang="fa-IR" sz="1400" b="1" dirty="0" smtClean="0">
                <a:cs typeface="B Nazanin" pitchFamily="2" charset="-78"/>
              </a:rPr>
              <a:t>‌</a:t>
            </a:r>
            <a:r>
              <a:rPr lang="ar-SA" sz="1400" b="1" dirty="0" smtClean="0">
                <a:cs typeface="B Nazanin" pitchFamily="2" charset="-78"/>
              </a:rPr>
              <a:t>کربنات </a:t>
            </a:r>
            <a:r>
              <a:rPr lang="ar-SA" sz="1400" b="1" dirty="0" smtClean="0">
                <a:cs typeface="B Nazanin" pitchFamily="2" charset="-78"/>
              </a:rPr>
              <a:t>سدیم بر وزن خشک برگ و ریشه در دانهال انجیلی. حروف متفاوت در بالای ستون ها نشانه اختلاف معنی­دار تیمارها در سطح احتمال 5 درصد است.</a:t>
            </a:r>
            <a:endParaRPr lang="en-US" sz="1400" b="1" dirty="0">
              <a:cs typeface="B Nazanin" pitchFamily="2" charset="-78"/>
            </a:endParaRPr>
          </a:p>
        </p:txBody>
      </p:sp>
      <p:graphicFrame>
        <p:nvGraphicFramePr>
          <p:cNvPr id="23" name="Chart 22"/>
          <p:cNvGraphicFramePr/>
          <p:nvPr/>
        </p:nvGraphicFramePr>
        <p:xfrm>
          <a:off x="7743791" y="18488041"/>
          <a:ext cx="3675322" cy="30686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4" name="Chart 23"/>
          <p:cNvGraphicFramePr/>
          <p:nvPr/>
        </p:nvGraphicFramePr>
        <p:xfrm>
          <a:off x="1671561" y="18273727"/>
          <a:ext cx="4214842" cy="3071834"/>
        </p:xfrm>
        <a:graphic>
          <a:graphicData uri="http://schemas.openxmlformats.org/drawingml/2006/chart">
            <c:chart xmlns:c="http://schemas.openxmlformats.org/drawingml/2006/chart" xmlns:r="http://schemas.openxmlformats.org/officeDocument/2006/relationships" r:id="rId8"/>
          </a:graphicData>
        </a:graphic>
      </p:graphicFrame>
      <p:sp>
        <p:nvSpPr>
          <p:cNvPr id="25" name="TextBox 24"/>
          <p:cNvSpPr txBox="1"/>
          <p:nvPr/>
        </p:nvSpPr>
        <p:spPr>
          <a:xfrm>
            <a:off x="1846152" y="21416999"/>
            <a:ext cx="9826729" cy="307777"/>
          </a:xfrm>
          <a:prstGeom prst="rect">
            <a:avLst/>
          </a:prstGeom>
          <a:noFill/>
        </p:spPr>
        <p:txBody>
          <a:bodyPr wrap="none" rtlCol="0">
            <a:spAutoFit/>
          </a:bodyPr>
          <a:lstStyle/>
          <a:p>
            <a:pPr algn="r" rtl="1"/>
            <a:r>
              <a:rPr lang="ar-SA" sz="1400" b="1" dirty="0" smtClean="0">
                <a:latin typeface="Times New Roman" pitchFamily="18" charset="0"/>
                <a:cs typeface="B Nazanin" pitchFamily="2" charset="-78"/>
              </a:rPr>
              <a:t>شکل 2- اثر </a:t>
            </a:r>
            <a:r>
              <a:rPr lang="ar-SA" sz="1400" b="1" dirty="0" smtClean="0">
                <a:latin typeface="Times New Roman" pitchFamily="18" charset="0"/>
                <a:cs typeface="B Nazanin" pitchFamily="2" charset="-78"/>
              </a:rPr>
              <a:t>بی</a:t>
            </a:r>
            <a:r>
              <a:rPr lang="fa-IR" sz="1400" b="1" dirty="0" smtClean="0">
                <a:latin typeface="Times New Roman" pitchFamily="18" charset="0"/>
                <a:cs typeface="B Nazanin" pitchFamily="2" charset="-78"/>
              </a:rPr>
              <a:t>‌</a:t>
            </a:r>
            <a:r>
              <a:rPr lang="ar-SA" sz="1400" b="1" dirty="0" smtClean="0">
                <a:latin typeface="Times New Roman" pitchFamily="18" charset="0"/>
                <a:cs typeface="B Nazanin" pitchFamily="2" charset="-78"/>
              </a:rPr>
              <a:t>کربنات </a:t>
            </a:r>
            <a:r>
              <a:rPr lang="ar-SA" sz="1400" b="1" dirty="0" smtClean="0">
                <a:latin typeface="Times New Roman" pitchFamily="18" charset="0"/>
                <a:cs typeface="B Nazanin" pitchFamily="2" charset="-78"/>
              </a:rPr>
              <a:t>سدیم بر </a:t>
            </a:r>
            <a:r>
              <a:rPr lang="en-US" sz="1400" b="1" dirty="0" smtClean="0">
                <a:latin typeface="Times New Roman" pitchFamily="18" charset="0"/>
                <a:cs typeface="B Nazanin" pitchFamily="2" charset="-78"/>
              </a:rPr>
              <a:t>F</a:t>
            </a:r>
            <a:r>
              <a:rPr lang="en-US" sz="1400" b="1" baseline="-25000" dirty="0" smtClean="0">
                <a:latin typeface="Times New Roman" pitchFamily="18" charset="0"/>
                <a:cs typeface="B Nazanin" pitchFamily="2" charset="-78"/>
              </a:rPr>
              <a:t>v</a:t>
            </a:r>
            <a:r>
              <a:rPr lang="en-US" sz="1400" b="1" dirty="0" smtClean="0">
                <a:latin typeface="Times New Roman" pitchFamily="18" charset="0"/>
                <a:cs typeface="B Nazanin" pitchFamily="2" charset="-78"/>
              </a:rPr>
              <a:t>/F</a:t>
            </a:r>
            <a:r>
              <a:rPr lang="en-US" sz="1400" b="1" baseline="-25000" dirty="0" smtClean="0">
                <a:latin typeface="Times New Roman" pitchFamily="18" charset="0"/>
                <a:cs typeface="B Nazanin" pitchFamily="2" charset="-78"/>
              </a:rPr>
              <a:t>m</a:t>
            </a:r>
            <a:r>
              <a:rPr lang="fa-IR" sz="1400" b="1" dirty="0" smtClean="0">
                <a:latin typeface="Times New Roman" pitchFamily="18" charset="0"/>
                <a:cs typeface="B Nazanin" pitchFamily="2" charset="-78"/>
              </a:rPr>
              <a:t> و </a:t>
            </a:r>
            <a:r>
              <a:rPr lang="en-US" sz="1400" b="1" dirty="0" smtClean="0">
                <a:latin typeface="Times New Roman" pitchFamily="18" charset="0"/>
                <a:cs typeface="B Nazanin" pitchFamily="2" charset="-78"/>
              </a:rPr>
              <a:t>PI</a:t>
            </a:r>
            <a:r>
              <a:rPr lang="ar-SA" sz="1400" b="1" dirty="0" smtClean="0">
                <a:latin typeface="Times New Roman" pitchFamily="18" charset="0"/>
                <a:cs typeface="B Nazanin" pitchFamily="2" charset="-78"/>
              </a:rPr>
              <a:t> در </a:t>
            </a:r>
            <a:r>
              <a:rPr lang="ar-SA" sz="1400" b="1" dirty="0" smtClean="0">
                <a:cs typeface="B Nazanin" pitchFamily="2" charset="-78"/>
              </a:rPr>
              <a:t>دانهال انجیلی. حروف متفاوت در بالای ستون ها نشانه اختلاف </a:t>
            </a:r>
            <a:r>
              <a:rPr lang="ar-SA" sz="1400" b="1" dirty="0" smtClean="0">
                <a:cs typeface="B Nazanin" pitchFamily="2" charset="-78"/>
              </a:rPr>
              <a:t>معنی</a:t>
            </a:r>
            <a:r>
              <a:rPr lang="fa-IR" sz="1400" b="1" dirty="0" smtClean="0">
                <a:cs typeface="B Nazanin" pitchFamily="2" charset="-78"/>
              </a:rPr>
              <a:t>‌</a:t>
            </a:r>
            <a:r>
              <a:rPr lang="ar-SA" sz="1400" b="1" dirty="0" smtClean="0">
                <a:cs typeface="B Nazanin" pitchFamily="2" charset="-78"/>
              </a:rPr>
              <a:t>دار </a:t>
            </a:r>
            <a:r>
              <a:rPr lang="ar-SA" sz="1400" b="1" dirty="0" smtClean="0">
                <a:cs typeface="B Nazanin" pitchFamily="2" charset="-78"/>
              </a:rPr>
              <a:t>تیمارها در سطح احتمال 5 درصد است</a:t>
            </a:r>
            <a:r>
              <a:rPr lang="en-US" sz="1400" b="1" dirty="0" smtClean="0">
                <a:cs typeface="B Nazanin" pitchFamily="2" charset="-78"/>
              </a:rPr>
              <a:t>.</a:t>
            </a:r>
            <a:endParaRPr lang="en-US" sz="1400" b="1" dirty="0">
              <a:cs typeface="B Nazanin" pitchFamily="2" charset="-78"/>
            </a:endParaRPr>
          </a:p>
        </p:txBody>
      </p:sp>
      <p:sp>
        <p:nvSpPr>
          <p:cNvPr id="26" name="TextBox 25"/>
          <p:cNvSpPr txBox="1"/>
          <p:nvPr/>
        </p:nvSpPr>
        <p:spPr>
          <a:xfrm>
            <a:off x="6457907" y="22047799"/>
            <a:ext cx="4511171" cy="338554"/>
          </a:xfrm>
          <a:prstGeom prst="rect">
            <a:avLst/>
          </a:prstGeom>
          <a:noFill/>
        </p:spPr>
        <p:txBody>
          <a:bodyPr wrap="none" rtlCol="0">
            <a:spAutoFit/>
          </a:bodyPr>
          <a:lstStyle/>
          <a:p>
            <a:r>
              <a:rPr lang="fa-IR" sz="1600" b="1" dirty="0" smtClean="0">
                <a:cs typeface="B Nazanin" pitchFamily="2" charset="-78"/>
              </a:rPr>
              <a:t>جدول 1- </a:t>
            </a:r>
            <a:r>
              <a:rPr lang="ar-SA" sz="1600" b="1" dirty="0" smtClean="0">
                <a:cs typeface="B Nazanin" pitchFamily="2" charset="-78"/>
              </a:rPr>
              <a:t>اثر </a:t>
            </a:r>
            <a:r>
              <a:rPr lang="ar-SA" sz="1600" b="1" dirty="0" smtClean="0">
                <a:cs typeface="B Nazanin" pitchFamily="2" charset="-78"/>
              </a:rPr>
              <a:t>بی</a:t>
            </a:r>
            <a:r>
              <a:rPr lang="fa-IR" sz="1600" b="1" dirty="0" smtClean="0">
                <a:cs typeface="B Nazanin" pitchFamily="2" charset="-78"/>
              </a:rPr>
              <a:t>‌</a:t>
            </a:r>
            <a:r>
              <a:rPr lang="ar-SA" sz="1600" b="1" dirty="0" smtClean="0">
                <a:cs typeface="B Nazanin" pitchFamily="2" charset="-78"/>
              </a:rPr>
              <a:t>کربنات </a:t>
            </a:r>
            <a:r>
              <a:rPr lang="ar-SA" sz="1600" b="1" dirty="0" smtClean="0">
                <a:cs typeface="B Nazanin" pitchFamily="2" charset="-78"/>
              </a:rPr>
              <a:t>سدیم بر میزان عناصر در دانهال انجیلی</a:t>
            </a:r>
            <a:endParaRPr lang="en-US" sz="1600" b="1" dirty="0">
              <a:cs typeface="B Nazanin" pitchFamily="2" charset="-78"/>
            </a:endParaRPr>
          </a:p>
        </p:txBody>
      </p:sp>
      <p:graphicFrame>
        <p:nvGraphicFramePr>
          <p:cNvPr id="27" name="Table 26"/>
          <p:cNvGraphicFramePr>
            <a:graphicFrameLocks noGrp="1"/>
          </p:cNvGraphicFramePr>
          <p:nvPr/>
        </p:nvGraphicFramePr>
        <p:xfrm>
          <a:off x="1600123" y="22500005"/>
          <a:ext cx="9929882" cy="2815604"/>
        </p:xfrm>
        <a:graphic>
          <a:graphicData uri="http://schemas.openxmlformats.org/drawingml/2006/table">
            <a:tbl>
              <a:tblPr rtl="1"/>
              <a:tblGrid>
                <a:gridCol w="1727356"/>
                <a:gridCol w="865681"/>
                <a:gridCol w="1142821"/>
                <a:gridCol w="1067430"/>
                <a:gridCol w="1218211"/>
                <a:gridCol w="1142821"/>
                <a:gridCol w="1142821"/>
                <a:gridCol w="1622741"/>
              </a:tblGrid>
              <a:tr h="528641">
                <a:tc>
                  <a:txBody>
                    <a:bodyPr/>
                    <a:lstStyle/>
                    <a:p>
                      <a:pPr marL="540385" indent="-540385" algn="just" rtl="1">
                        <a:lnSpc>
                          <a:spcPct val="150000"/>
                        </a:lnSpc>
                        <a:spcAft>
                          <a:spcPts val="0"/>
                        </a:spcAft>
                      </a:pPr>
                      <a:endParaRPr lang="ar-SA" sz="1600" b="0" dirty="0">
                        <a:solidFill>
                          <a:srgbClr val="000000"/>
                        </a:solidFill>
                        <a:latin typeface="Times New Roman"/>
                        <a:ea typeface="Calibri"/>
                        <a:cs typeface="B Nazani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dirty="0">
                          <a:solidFill>
                            <a:srgbClr val="000000"/>
                          </a:solidFill>
                          <a:latin typeface="Times New Roman"/>
                          <a:ea typeface="Calibri"/>
                          <a:cs typeface="B Nazanin"/>
                        </a:rPr>
                        <a:t>فسفر(</a:t>
                      </a:r>
                      <a:r>
                        <a:rPr lang="en-US" sz="1600" b="0" dirty="0">
                          <a:solidFill>
                            <a:srgbClr val="000000"/>
                          </a:solidFill>
                          <a:latin typeface="Times New Roman"/>
                          <a:ea typeface="Calibri"/>
                          <a:cs typeface="B Nazanin"/>
                        </a:rPr>
                        <a:t>P</a:t>
                      </a:r>
                      <a:r>
                        <a:rPr lang="fa-IR" sz="1600" b="0" dirty="0">
                          <a:solidFill>
                            <a:srgbClr val="000000"/>
                          </a:solidFill>
                          <a:latin typeface="Times New Roman"/>
                          <a:ea typeface="Calibri"/>
                          <a:cs typeface="B Nazanin"/>
                        </a:rPr>
                        <a:t>)</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dirty="0">
                          <a:solidFill>
                            <a:srgbClr val="000000"/>
                          </a:solidFill>
                          <a:latin typeface="Times New Roman"/>
                          <a:ea typeface="Calibri"/>
                          <a:cs typeface="B Nazanin"/>
                        </a:rPr>
                        <a:t>پتاسیم (</a:t>
                      </a:r>
                      <a:r>
                        <a:rPr lang="en-US" sz="1600" b="0" dirty="0">
                          <a:solidFill>
                            <a:srgbClr val="000000"/>
                          </a:solidFill>
                          <a:latin typeface="Times New Roman"/>
                          <a:ea typeface="Calibri"/>
                          <a:cs typeface="B Nazanin"/>
                        </a:rPr>
                        <a:t>K</a:t>
                      </a:r>
                      <a:r>
                        <a:rPr lang="fa-IR" sz="1600" b="0" dirty="0">
                          <a:solidFill>
                            <a:srgbClr val="000000"/>
                          </a:solidFill>
                          <a:latin typeface="Times New Roman"/>
                          <a:ea typeface="Calibri"/>
                          <a:cs typeface="B Nazanin"/>
                        </a:rPr>
                        <a:t>)</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dirty="0">
                          <a:solidFill>
                            <a:srgbClr val="000000"/>
                          </a:solidFill>
                          <a:latin typeface="Times New Roman"/>
                          <a:ea typeface="Calibri"/>
                          <a:cs typeface="B Nazanin"/>
                        </a:rPr>
                        <a:t>سدیم (</a:t>
                      </a:r>
                      <a:r>
                        <a:rPr lang="en-US" sz="1600" b="0" dirty="0">
                          <a:solidFill>
                            <a:srgbClr val="000000"/>
                          </a:solidFill>
                          <a:latin typeface="Times New Roman"/>
                          <a:ea typeface="Calibri"/>
                          <a:cs typeface="B Nazanin"/>
                        </a:rPr>
                        <a:t>Na</a:t>
                      </a:r>
                      <a:r>
                        <a:rPr lang="fa-IR" sz="1600" b="0" dirty="0">
                          <a:solidFill>
                            <a:srgbClr val="000000"/>
                          </a:solidFill>
                          <a:latin typeface="Times New Roman"/>
                          <a:ea typeface="Calibri"/>
                          <a:cs typeface="B Nazanin"/>
                        </a:rPr>
                        <a:t>)</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540385" indent="-540385" algn="just" rtl="1">
                        <a:lnSpc>
                          <a:spcPct val="150000"/>
                        </a:lnSpc>
                        <a:spcAft>
                          <a:spcPts val="0"/>
                        </a:spcAft>
                      </a:pPr>
                      <a:endParaRPr lang="ar-SA" sz="1600" b="0">
                        <a:solidFill>
                          <a:srgbClr val="000000"/>
                        </a:solidFill>
                        <a:latin typeface="Times New Roman"/>
                        <a:ea typeface="Calibri"/>
                        <a:cs typeface="B Nazani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a:solidFill>
                            <a:srgbClr val="000000"/>
                          </a:solidFill>
                          <a:latin typeface="Times New Roman"/>
                          <a:ea typeface="Calibri"/>
                          <a:cs typeface="B Nazanin"/>
                        </a:rPr>
                        <a:t>آهن (</a:t>
                      </a:r>
                      <a:r>
                        <a:rPr lang="en-US" sz="1600" b="0">
                          <a:solidFill>
                            <a:srgbClr val="000000"/>
                          </a:solidFill>
                          <a:latin typeface="Times New Roman"/>
                          <a:ea typeface="Calibri"/>
                          <a:cs typeface="B Nazanin"/>
                        </a:rPr>
                        <a:t>Fe</a:t>
                      </a:r>
                      <a:r>
                        <a:rPr lang="fa-IR" sz="1600" b="0">
                          <a:solidFill>
                            <a:srgbClr val="000000"/>
                          </a:solidFill>
                          <a:latin typeface="Times New Roman"/>
                          <a:ea typeface="Calibri"/>
                          <a:cs typeface="B Nazanin"/>
                        </a:rPr>
                        <a:t>)</a:t>
                      </a:r>
                      <a:endParaRPr lang="en-US" sz="1600" b="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a:solidFill>
                            <a:srgbClr val="000000"/>
                          </a:solidFill>
                          <a:latin typeface="Times New Roman"/>
                          <a:ea typeface="Calibri"/>
                          <a:cs typeface="B Nazanin"/>
                        </a:rPr>
                        <a:t>روی (</a:t>
                      </a:r>
                      <a:r>
                        <a:rPr lang="en-US" sz="1600" b="0">
                          <a:solidFill>
                            <a:srgbClr val="000000"/>
                          </a:solidFill>
                          <a:latin typeface="Times New Roman"/>
                          <a:ea typeface="Calibri"/>
                          <a:cs typeface="B Nazanin"/>
                        </a:rPr>
                        <a:t>Zn</a:t>
                      </a:r>
                      <a:r>
                        <a:rPr lang="fa-IR" sz="1600" b="0">
                          <a:solidFill>
                            <a:srgbClr val="000000"/>
                          </a:solidFill>
                          <a:latin typeface="Times New Roman"/>
                          <a:ea typeface="Calibri"/>
                          <a:cs typeface="B Nazanin"/>
                        </a:rPr>
                        <a:t>)</a:t>
                      </a:r>
                      <a:endParaRPr lang="en-US" sz="1600" b="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ar-SA" sz="1600" b="0">
                          <a:solidFill>
                            <a:srgbClr val="000000"/>
                          </a:solidFill>
                          <a:latin typeface="Times New Roman"/>
                          <a:ea typeface="Calibri"/>
                          <a:cs typeface="B Nazanin"/>
                        </a:rPr>
                        <a:t>منگنز (</a:t>
                      </a:r>
                      <a:r>
                        <a:rPr lang="en-US" sz="1600" b="0">
                          <a:solidFill>
                            <a:srgbClr val="000000"/>
                          </a:solidFill>
                          <a:latin typeface="Times New Roman"/>
                          <a:ea typeface="Calibri"/>
                          <a:cs typeface="B Nazanin"/>
                        </a:rPr>
                        <a:t>Mn</a:t>
                      </a:r>
                      <a:r>
                        <a:rPr lang="fa-IR" sz="1600" b="0">
                          <a:solidFill>
                            <a:srgbClr val="000000"/>
                          </a:solidFill>
                          <a:latin typeface="Times New Roman"/>
                          <a:ea typeface="Calibri"/>
                          <a:cs typeface="B Nazanin"/>
                        </a:rPr>
                        <a:t>)</a:t>
                      </a:r>
                      <a:endParaRPr lang="en-US" sz="1600" b="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8641">
                <a:tc>
                  <a:txBody>
                    <a:bodyPr/>
                    <a:lstStyle/>
                    <a:p>
                      <a:pPr marL="540385" indent="-540385" algn="r" rtl="1">
                        <a:lnSpc>
                          <a:spcPct val="150000"/>
                        </a:lnSpc>
                        <a:spcAft>
                          <a:spcPts val="0"/>
                        </a:spcAft>
                      </a:pPr>
                      <a:r>
                        <a:rPr lang="ar-SA" sz="1600" b="0" dirty="0">
                          <a:solidFill>
                            <a:srgbClr val="000000"/>
                          </a:solidFill>
                          <a:latin typeface="Times New Roman"/>
                          <a:ea typeface="Calibri"/>
                          <a:cs typeface="B Nazanin"/>
                        </a:rPr>
                        <a:t>تیمار</a:t>
                      </a:r>
                      <a:r>
                        <a:rPr lang="fa-IR" sz="1600" b="0" dirty="0">
                          <a:solidFill>
                            <a:srgbClr val="000000"/>
                          </a:solidFill>
                          <a:latin typeface="Times New Roman"/>
                          <a:ea typeface="Calibri"/>
                          <a:cs typeface="B Nazanin"/>
                        </a:rPr>
                        <a:t> </a:t>
                      </a:r>
                      <a:r>
                        <a:rPr lang="fa-IR" sz="1600" b="0" dirty="0" smtClean="0">
                          <a:solidFill>
                            <a:srgbClr val="000000"/>
                          </a:solidFill>
                          <a:latin typeface="Times New Roman"/>
                          <a:ea typeface="Calibri"/>
                          <a:cs typeface="B Nazanin"/>
                        </a:rPr>
                        <a:t>بی‌کربنات </a:t>
                      </a:r>
                      <a:r>
                        <a:rPr lang="fa-IR" sz="1600" b="0" dirty="0">
                          <a:solidFill>
                            <a:srgbClr val="000000"/>
                          </a:solidFill>
                          <a:latin typeface="Times New Roman"/>
                          <a:ea typeface="Calibri"/>
                          <a:cs typeface="B Nazanin"/>
                        </a:rPr>
                        <a:t>سدیم (میلی مولار)</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40385" indent="-540385" algn="ctr" rtl="1">
                        <a:lnSpc>
                          <a:spcPct val="150000"/>
                        </a:lnSpc>
                        <a:spcAft>
                          <a:spcPts val="0"/>
                        </a:spcAft>
                      </a:pPr>
                      <a:r>
                        <a:rPr lang="ar-SA" sz="1600" b="0" dirty="0">
                          <a:solidFill>
                            <a:srgbClr val="000000"/>
                          </a:solidFill>
                          <a:latin typeface="Times New Roman"/>
                          <a:ea typeface="Calibri"/>
                          <a:cs typeface="B Nazanin"/>
                        </a:rPr>
                        <a:t>درصد (%</a:t>
                      </a:r>
                      <a:r>
                        <a:rPr lang="fa-IR" sz="1600" b="0" dirty="0">
                          <a:solidFill>
                            <a:srgbClr val="000000"/>
                          </a:solidFill>
                          <a:latin typeface="Times New Roman"/>
                          <a:ea typeface="Calibri"/>
                          <a:cs typeface="B Nazanin"/>
                        </a:rPr>
                        <a:t>)</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vMerge="1">
                  <a:txBody>
                    <a:bodyPr/>
                    <a:lstStyle/>
                    <a:p>
                      <a:endParaRPr lang="en-US"/>
                    </a:p>
                  </a:txBody>
                  <a:tcPr/>
                </a:tc>
                <a:tc gridSpan="3">
                  <a:txBody>
                    <a:bodyPr/>
                    <a:lstStyle/>
                    <a:p>
                      <a:pPr marL="540385" indent="-540385" algn="ctr" rtl="1">
                        <a:lnSpc>
                          <a:spcPct val="150000"/>
                        </a:lnSpc>
                        <a:spcAft>
                          <a:spcPts val="0"/>
                        </a:spcAft>
                      </a:pPr>
                      <a:r>
                        <a:rPr lang="ar-SA" sz="1600" b="0" dirty="0">
                          <a:solidFill>
                            <a:srgbClr val="000000"/>
                          </a:solidFill>
                          <a:latin typeface="Times New Roman"/>
                          <a:ea typeface="Calibri"/>
                          <a:cs typeface="B Nazanin"/>
                        </a:rPr>
                        <a:t>میلی گرم </a:t>
                      </a:r>
                      <a:r>
                        <a:rPr lang="fa-IR" sz="1600" b="0" dirty="0" smtClean="0">
                          <a:solidFill>
                            <a:srgbClr val="000000"/>
                          </a:solidFill>
                          <a:latin typeface="Times New Roman"/>
                          <a:ea typeface="Calibri"/>
                          <a:cs typeface="B Nazanin"/>
                        </a:rPr>
                        <a:t>بر </a:t>
                      </a:r>
                      <a:r>
                        <a:rPr lang="ar-SA" sz="1600" b="0" dirty="0" smtClean="0">
                          <a:solidFill>
                            <a:srgbClr val="000000"/>
                          </a:solidFill>
                          <a:latin typeface="Times New Roman"/>
                          <a:ea typeface="Calibri"/>
                          <a:cs typeface="B Nazanin"/>
                        </a:rPr>
                        <a:t>کیلوگرم </a:t>
                      </a:r>
                      <a:r>
                        <a:rPr lang="ar-SA" sz="1600" b="0" dirty="0">
                          <a:solidFill>
                            <a:srgbClr val="000000"/>
                          </a:solidFill>
                          <a:latin typeface="Times New Roman"/>
                          <a:ea typeface="Calibri"/>
                          <a:cs typeface="B Nazanin"/>
                        </a:rPr>
                        <a:t>(</a:t>
                      </a:r>
                      <a:r>
                        <a:rPr lang="en-US" sz="1600" b="0" dirty="0">
                          <a:solidFill>
                            <a:srgbClr val="000000"/>
                          </a:solidFill>
                          <a:latin typeface="Times New Roman"/>
                          <a:ea typeface="Calibri"/>
                          <a:cs typeface="B Nazanin"/>
                        </a:rPr>
                        <a:t>mg/kg</a:t>
                      </a:r>
                      <a:r>
                        <a:rPr lang="fa-IR" sz="1600" b="0" dirty="0">
                          <a:solidFill>
                            <a:srgbClr val="000000"/>
                          </a:solidFill>
                          <a:latin typeface="Times New Roman"/>
                          <a:ea typeface="Calibri"/>
                          <a:cs typeface="B Nazanin"/>
                        </a:rPr>
                        <a:t>)</a:t>
                      </a:r>
                      <a:endParaRPr lang="en-US" sz="1600" b="0" dirty="0">
                        <a:solidFill>
                          <a:srgbClr val="000000"/>
                        </a:solidFill>
                        <a:latin typeface="Calibri"/>
                        <a:ea typeface="Calibri"/>
                        <a:cs typeface="Arial"/>
                      </a:endParaRPr>
                    </a:p>
                  </a:txBody>
                  <a:tcPr marL="68580" marR="68580" marT="0" marB="0">
                    <a:lnL>
                      <a:noFill/>
                    </a:lnL>
                    <a:lnR w="12700" cmpd="sng">
                      <a:no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28641">
                <a:tc>
                  <a:txBody>
                    <a:bodyPr/>
                    <a:lstStyle/>
                    <a:p>
                      <a:pPr marL="540385" indent="-540385" algn="just" rtl="1">
                        <a:lnSpc>
                          <a:spcPct val="150000"/>
                        </a:lnSpc>
                        <a:spcAft>
                          <a:spcPts val="0"/>
                        </a:spcAft>
                      </a:pPr>
                      <a:r>
                        <a:rPr lang="ar-SA" sz="1600" b="0" dirty="0">
                          <a:solidFill>
                            <a:srgbClr val="000000"/>
                          </a:solidFill>
                          <a:latin typeface="Times New Roman"/>
                          <a:ea typeface="Calibri"/>
                          <a:cs typeface="B Nazanin"/>
                        </a:rPr>
                        <a:t>0</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0/26</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0/57</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0/42</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endParaRPr lang="ar-SA" sz="1600" b="0" dirty="0">
                        <a:solidFill>
                          <a:srgbClr val="000000"/>
                        </a:solidFill>
                        <a:latin typeface="Times New Roman"/>
                        <a:ea typeface="Calibri"/>
                        <a:cs typeface="B Nazani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96/4</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34/3</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67/9</a:t>
                      </a:r>
                      <a:endParaRPr lang="en-US" sz="1600" b="0" dirty="0">
                        <a:solidFill>
                          <a:srgbClr val="000000"/>
                        </a:solidFill>
                        <a:latin typeface="Calibri"/>
                        <a:ea typeface="Calibri"/>
                        <a:cs typeface="Arial"/>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528641">
                <a:tc>
                  <a:txBody>
                    <a:bodyPr/>
                    <a:lstStyle/>
                    <a:p>
                      <a:pPr marL="540385" indent="-540385" algn="just" rtl="1">
                        <a:lnSpc>
                          <a:spcPct val="150000"/>
                        </a:lnSpc>
                        <a:spcAft>
                          <a:spcPts val="0"/>
                        </a:spcAft>
                      </a:pPr>
                      <a:r>
                        <a:rPr lang="ar-SA" sz="1600" b="0">
                          <a:solidFill>
                            <a:srgbClr val="000000"/>
                          </a:solidFill>
                          <a:latin typeface="Times New Roman"/>
                          <a:ea typeface="Calibri"/>
                          <a:cs typeface="B Nazanin"/>
                        </a:rPr>
                        <a:t>35</a:t>
                      </a:r>
                      <a:endParaRPr lang="en-US" sz="1600" b="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0/19</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0/58</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0/75</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endParaRPr lang="ar-SA" sz="1600" b="0" dirty="0">
                        <a:solidFill>
                          <a:srgbClr val="000000"/>
                        </a:solidFill>
                        <a:latin typeface="Times New Roman"/>
                        <a:ea typeface="Calibri"/>
                        <a:cs typeface="B Nazanin"/>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75/2</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31/7</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62/1</a:t>
                      </a:r>
                      <a:endParaRPr lang="en-US" sz="1600" b="0" dirty="0">
                        <a:solidFill>
                          <a:srgbClr val="000000"/>
                        </a:solidFill>
                        <a:latin typeface="Calibri"/>
                        <a:ea typeface="Calibri"/>
                        <a:cs typeface="Arial"/>
                      </a:endParaRPr>
                    </a:p>
                  </a:txBody>
                  <a:tcPr marL="68580" marR="68580" marT="0" marB="0">
                    <a:lnL>
                      <a:noFill/>
                    </a:lnL>
                    <a:lnR>
                      <a:noFill/>
                    </a:lnR>
                    <a:lnT>
                      <a:noFill/>
                    </a:lnT>
                    <a:lnB>
                      <a:noFill/>
                    </a:lnB>
                  </a:tcPr>
                </a:tc>
              </a:tr>
              <a:tr h="528641">
                <a:tc>
                  <a:txBody>
                    <a:bodyPr/>
                    <a:lstStyle/>
                    <a:p>
                      <a:pPr marL="540385" indent="-540385" algn="just" rtl="1">
                        <a:lnSpc>
                          <a:spcPct val="150000"/>
                        </a:lnSpc>
                        <a:spcAft>
                          <a:spcPts val="0"/>
                        </a:spcAft>
                      </a:pPr>
                      <a:r>
                        <a:rPr lang="ar-SA" sz="1600" b="0" dirty="0">
                          <a:solidFill>
                            <a:srgbClr val="000000"/>
                          </a:solidFill>
                          <a:latin typeface="Times New Roman"/>
                          <a:ea typeface="Calibri"/>
                          <a:cs typeface="B Nazanin"/>
                        </a:rPr>
                        <a:t>70</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0/17</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b</a:t>
                      </a:r>
                      <a:r>
                        <a:rPr lang="fa-IR" sz="1600" b="0" dirty="0" smtClean="0">
                          <a:solidFill>
                            <a:srgbClr val="000000"/>
                          </a:solidFill>
                          <a:latin typeface="Times New Roman"/>
                          <a:ea typeface="Calibri"/>
                          <a:cs typeface="B Nazanin"/>
                        </a:rPr>
                        <a:t>0/52</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0/82</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endParaRPr lang="ar-SA" sz="1600" b="0">
                        <a:solidFill>
                          <a:srgbClr val="000000"/>
                        </a:solidFill>
                        <a:latin typeface="Times New Roman"/>
                        <a:ea typeface="Calibri"/>
                        <a:cs typeface="B Nazani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c</a:t>
                      </a:r>
                      <a:r>
                        <a:rPr lang="fa-IR" sz="1600" b="0" dirty="0" smtClean="0">
                          <a:solidFill>
                            <a:srgbClr val="000000"/>
                          </a:solidFill>
                          <a:latin typeface="Times New Roman"/>
                          <a:ea typeface="Calibri"/>
                          <a:cs typeface="B Nazanin"/>
                        </a:rPr>
                        <a:t>45/4</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a</a:t>
                      </a:r>
                      <a:r>
                        <a:rPr lang="fa-IR" sz="1600" b="0" dirty="0" smtClean="0">
                          <a:solidFill>
                            <a:srgbClr val="000000"/>
                          </a:solidFill>
                          <a:latin typeface="Times New Roman"/>
                          <a:ea typeface="Calibri"/>
                          <a:cs typeface="B Nazanin"/>
                        </a:rPr>
                        <a:t>33/4</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540385" indent="-540385" algn="ctr" rtl="1">
                        <a:lnSpc>
                          <a:spcPct val="150000"/>
                        </a:lnSpc>
                        <a:spcAft>
                          <a:spcPts val="0"/>
                        </a:spcAft>
                      </a:pPr>
                      <a:r>
                        <a:rPr lang="en-US" sz="1600" b="0" dirty="0" smtClean="0">
                          <a:solidFill>
                            <a:srgbClr val="000000"/>
                          </a:solidFill>
                          <a:latin typeface="Times New Roman"/>
                          <a:ea typeface="Calibri"/>
                          <a:cs typeface="B Nazanin"/>
                        </a:rPr>
                        <a:t>c</a:t>
                      </a:r>
                      <a:r>
                        <a:rPr lang="fa-IR" sz="1600" b="0" dirty="0" smtClean="0">
                          <a:solidFill>
                            <a:srgbClr val="000000"/>
                          </a:solidFill>
                          <a:latin typeface="Times New Roman"/>
                          <a:ea typeface="Calibri"/>
                          <a:cs typeface="B Nazanin"/>
                        </a:rPr>
                        <a:t>54/9</a:t>
                      </a:r>
                      <a:endParaRPr lang="en-US" sz="1600" b="0" dirty="0">
                        <a:solidFill>
                          <a:srgbClr val="000000"/>
                        </a:solidFill>
                        <a:latin typeface="Calibri"/>
                        <a:ea typeface="Calibri"/>
                        <a:cs typeface="Arial"/>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8" name="TextBox 27"/>
          <p:cNvSpPr txBox="1"/>
          <p:nvPr/>
        </p:nvSpPr>
        <p:spPr>
          <a:xfrm>
            <a:off x="2671693" y="25332818"/>
            <a:ext cx="8505855" cy="584775"/>
          </a:xfrm>
          <a:prstGeom prst="rect">
            <a:avLst/>
          </a:prstGeom>
          <a:noFill/>
        </p:spPr>
        <p:txBody>
          <a:bodyPr wrap="none" rtlCol="0">
            <a:spAutoFit/>
          </a:bodyPr>
          <a:lstStyle/>
          <a:p>
            <a:r>
              <a:rPr lang="ar-SA" sz="1600" dirty="0" smtClean="0">
                <a:cs typeface="B Nazanin" pitchFamily="2" charset="-78"/>
              </a:rPr>
              <a:t>*حروف متفاوت در هر ستون و رديف نشان ‌دهنده اختلاف معني‌دار بين ميانگين‌ها در سطح احتمال </a:t>
            </a:r>
            <a:r>
              <a:rPr lang="fa-IR" sz="1600" dirty="0" smtClean="0">
                <a:cs typeface="B Nazanin" pitchFamily="2" charset="-78"/>
              </a:rPr>
              <a:t>5</a:t>
            </a:r>
            <a:r>
              <a:rPr lang="ar-SA" sz="1600" dirty="0" smtClean="0">
                <a:cs typeface="B Nazanin" pitchFamily="2" charset="-78"/>
              </a:rPr>
              <a:t> درصد آزمون</a:t>
            </a:r>
            <a:r>
              <a:rPr lang="fa-IR" sz="1600" dirty="0" smtClean="0">
                <a:cs typeface="B Nazanin" pitchFamily="2" charset="-78"/>
              </a:rPr>
              <a:t> دانکن مي‌باشد.</a:t>
            </a:r>
            <a:endParaRPr lang="en-US" sz="1600" dirty="0" smtClean="0">
              <a:cs typeface="B Nazanin" pitchFamily="2" charset="-78"/>
            </a:endParaRPr>
          </a:p>
          <a:p>
            <a:endParaRPr lang="en-US" sz="1600" dirty="0">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57150" cap="flat" cmpd="thinThick" algn="ctr">
          <a:solidFill>
            <a:srgbClr val="0000FF"/>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pitchFamily="34" charset="0"/>
            <a:cs typeface="B Lotus" pitchFamily="2" charset="-78"/>
          </a:defRPr>
        </a:defPPr>
      </a:lstStyle>
    </a:spDef>
    <a:lnDef>
      <a:spPr bwMode="auto">
        <a:xfrm>
          <a:off x="0" y="0"/>
          <a:ext cx="1" cy="1"/>
        </a:xfrm>
        <a:custGeom>
          <a:avLst/>
          <a:gdLst/>
          <a:ahLst/>
          <a:cxnLst/>
          <a:rect l="0" t="0" r="0" b="0"/>
          <a:pathLst/>
        </a:custGeom>
        <a:solidFill>
          <a:schemeClr val="bg1"/>
        </a:solidFill>
        <a:ln w="57150" cap="flat" cmpd="thinThick" algn="ctr">
          <a:solidFill>
            <a:srgbClr val="0000FF"/>
          </a:solidFill>
          <a:prstDash val="dash"/>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57600" rtl="0" eaLnBrk="1" fontAlgn="base" latinLnBrk="0" hangingPunct="1">
          <a:lnSpc>
            <a:spcPct val="100000"/>
          </a:lnSpc>
          <a:spcBef>
            <a:spcPct val="0"/>
          </a:spcBef>
          <a:spcAft>
            <a:spcPct val="0"/>
          </a:spcAft>
          <a:buClrTx/>
          <a:buSzTx/>
          <a:buFontTx/>
          <a:buNone/>
          <a:tabLst/>
          <a:defRPr kumimoji="0" lang="en-US" sz="7200" b="0" i="0" u="none" strike="noStrike" cap="none" normalizeH="0" baseline="0" smtClean="0">
            <a:ln>
              <a:noFill/>
            </a:ln>
            <a:solidFill>
              <a:schemeClr val="tx1"/>
            </a:solidFill>
            <a:effectLst/>
            <a:latin typeface="Arial" pitchFamily="34" charset="0"/>
            <a:cs typeface="B Lotus"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1292</TotalTime>
  <Words>1704</Words>
  <Application>Microsoft Office PowerPoint</Application>
  <PresentationFormat>Custom</PresentationFormat>
  <Paragraphs>86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TMU</dc:creator>
  <cp:lastModifiedBy>Computer F1</cp:lastModifiedBy>
  <cp:revision>129</cp:revision>
  <dcterms:created xsi:type="dcterms:W3CDTF">2005-07-04T06:05:01Z</dcterms:created>
  <dcterms:modified xsi:type="dcterms:W3CDTF">2016-08-05T16:05:54Z</dcterms:modified>
</cp:coreProperties>
</file>